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8" r:id="rId2"/>
    <p:sldId id="267" r:id="rId3"/>
    <p:sldId id="270" r:id="rId4"/>
    <p:sldId id="271" r:id="rId5"/>
    <p:sldId id="262" r:id="rId6"/>
    <p:sldId id="261" r:id="rId7"/>
    <p:sldId id="259" r:id="rId8"/>
    <p:sldId id="260" r:id="rId9"/>
    <p:sldId id="269" r:id="rId10"/>
    <p:sldId id="266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3"/>
    <p:restoredTop sz="90549"/>
  </p:normalViewPr>
  <p:slideViewPr>
    <p:cSldViewPr snapToGrid="0" snapToObjects="1" showGuides="1">
      <p:cViewPr>
        <p:scale>
          <a:sx n="70" d="100"/>
          <a:sy n="70" d="100"/>
        </p:scale>
        <p:origin x="984" y="-144"/>
      </p:cViewPr>
      <p:guideLst>
        <p:guide orient="horz" pos="264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5943AEF-612B-4A8B-97F2-E55335B5004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2065BBC-F5F8-461B-A32E-45EEDCCDA4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46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64097-4104-C149-B1B6-E9D550A707C3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754F2-4F0A-D349-A30C-7EA20B8D41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754F2-4F0A-D349-A30C-7EA20B8D41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2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754F2-4F0A-D349-A30C-7EA20B8D41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7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754F2-4F0A-D349-A30C-7EA20B8D41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27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754F2-4F0A-D349-A30C-7EA20B8D41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4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63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92874"/>
            <a:ext cx="9152037" cy="365126"/>
          </a:xfrm>
          <a:prstGeom prst="rect">
            <a:avLst/>
          </a:prstGeom>
          <a:solidFill>
            <a:srgbClr val="9E1B3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>
          <a:xfrm>
            <a:off x="8657755" y="6488587"/>
            <a:ext cx="381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EAA56DA-0FF2-2246-9E4D-C7AD6B1E3D97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360" y="6605727"/>
            <a:ext cx="2524386" cy="130844"/>
          </a:xfrm>
          <a:prstGeom prst="rect">
            <a:avLst/>
          </a:prstGeom>
        </p:spPr>
      </p:pic>
      <p:pic>
        <p:nvPicPr>
          <p:cNvPr id="11" name="Picture 10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29" y="5823363"/>
            <a:ext cx="3399204" cy="46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8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rgbClr val="9E1B32"/>
          </a:solidFill>
          <a:latin typeface="Trade Gothic LT Std Bold Condensed No. 20" charset="0"/>
          <a:ea typeface="Trade Gothic LT Std Bold Condensed No. 20" charset="0"/>
          <a:cs typeface="Trade Gothic LT Std Bold Condensed No. 2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44" y="415637"/>
            <a:ext cx="8303491" cy="895928"/>
          </a:xfrm>
        </p:spPr>
        <p:txBody>
          <a:bodyPr>
            <a:noAutofit/>
          </a:bodyPr>
          <a:lstStyle/>
          <a:p>
            <a:r>
              <a:rPr lang="en-US" sz="2700" dirty="0"/>
              <a:t>Report on the State of Microbusiness in Alabama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296" y="1845864"/>
            <a:ext cx="7269018" cy="1728609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Dr. </a:t>
            </a:r>
            <a:r>
              <a:rPr lang="en-US" dirty="0"/>
              <a:t>Nyesha C. Black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1600" b="1" dirty="0"/>
              <a:t>Director of Demographic Research </a:t>
            </a:r>
            <a:r>
              <a:rPr lang="en-US" sz="1600" b="1" dirty="0">
                <a:solidFill>
                  <a:schemeClr val="tx1"/>
                </a:solidFill>
              </a:rPr>
              <a:t>&amp; Assistant Research Personnel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</a:rPr>
              <a:t>Center for Business and Economic Research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Culverhouse College of Business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solidFill>
                  <a:srgbClr val="9E1B32"/>
                </a:solidFill>
                <a:latin typeface="Trade Gothic LT Std Bold Condensed No. 20" charset="0"/>
              </a:rPr>
              <a:t>The University of Alabama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72343" y="4108772"/>
            <a:ext cx="6355658" cy="923330"/>
          </a:xfrm>
          <a:prstGeom prst="rect">
            <a:avLst/>
          </a:prstGeom>
          <a:noFill/>
          <a:ln w="9525">
            <a:solidFill>
              <a:srgbClr val="9E1B32">
                <a:alpha val="0"/>
              </a:srgbClr>
            </a:solidFill>
            <a:miter lim="800000"/>
            <a:headEnd/>
            <a:tailEnd/>
          </a:ln>
          <a:effectLst>
            <a:glow rad="127000">
              <a:schemeClr val="tx2">
                <a:lumMod val="60000"/>
                <a:lumOff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2021 Booker T. Washington Economic Summit</a:t>
            </a:r>
          </a:p>
          <a:p>
            <a:pPr algn="ctr"/>
            <a:r>
              <a:rPr lang="en-US" i="1" dirty="0"/>
              <a:t>Virtual Conference		Thursday, September 17, 2021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4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9193" y="2130113"/>
            <a:ext cx="8229600" cy="2919291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Center for Business and Economic Research</a:t>
            </a:r>
          </a:p>
          <a:p>
            <a:pPr marL="0" indent="0" algn="ctr">
              <a:buNone/>
            </a:pPr>
            <a:r>
              <a:rPr lang="en-US" dirty="0"/>
              <a:t>Box 870221</a:t>
            </a:r>
          </a:p>
          <a:p>
            <a:pPr marL="0" indent="0" algn="ctr">
              <a:buNone/>
            </a:pPr>
            <a:r>
              <a:rPr lang="en-US" dirty="0"/>
              <a:t>Tuscaloosa, Alabama 35487-0221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376092"/>
                </a:solidFill>
              </a:rPr>
              <a:t>cber.culverhouse.ua.edu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835868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Thank You 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458289"/>
            <a:ext cx="7324344" cy="522732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</a:rPr>
              <a:t>Establishments by Employment Size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D23E4D-0E51-7A4C-97A2-01EC36692079}"/>
              </a:ext>
            </a:extLst>
          </p:cNvPr>
          <p:cNvSpPr/>
          <p:nvPr/>
        </p:nvSpPr>
        <p:spPr>
          <a:xfrm>
            <a:off x="160020" y="2624328"/>
            <a:ext cx="8823960" cy="676656"/>
          </a:xfrm>
          <a:prstGeom prst="rect">
            <a:avLst/>
          </a:prstGeom>
          <a:solidFill>
            <a:schemeClr val="lt1">
              <a:alpha val="18000"/>
            </a:schemeClr>
          </a:solidFill>
          <a:ln w="34925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26D00EA-1AEA-413A-BD74-FDBDEA748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276661"/>
              </p:ext>
            </p:extLst>
          </p:nvPr>
        </p:nvGraphicFramePr>
        <p:xfrm>
          <a:off x="402336" y="1318437"/>
          <a:ext cx="8348472" cy="449516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53312">
                  <a:extLst>
                    <a:ext uri="{9D8B030D-6E8A-4147-A177-3AD203B41FA5}">
                      <a16:colId xmlns:a16="http://schemas.microsoft.com/office/drawing/2014/main" val="3038855622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785902883"/>
                    </a:ext>
                  </a:extLst>
                </a:gridCol>
                <a:gridCol w="941832">
                  <a:extLst>
                    <a:ext uri="{9D8B030D-6E8A-4147-A177-3AD203B41FA5}">
                      <a16:colId xmlns:a16="http://schemas.microsoft.com/office/drawing/2014/main" val="327331797"/>
                    </a:ext>
                  </a:extLst>
                </a:gridCol>
                <a:gridCol w="850392">
                  <a:extLst>
                    <a:ext uri="{9D8B030D-6E8A-4147-A177-3AD203B41FA5}">
                      <a16:colId xmlns:a16="http://schemas.microsoft.com/office/drawing/2014/main" val="10608356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064491020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48412272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201032740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3593156070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3306441571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3615576987"/>
                    </a:ext>
                  </a:extLst>
                </a:gridCol>
              </a:tblGrid>
              <a:tr h="54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   United States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Alabama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481432"/>
                  </a:ext>
                </a:extLst>
              </a:tr>
              <a:tr h="4544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>
                          <a:effectLst/>
                        </a:rPr>
                        <a:t>Number of Employees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</a:rPr>
                        <a:t>          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</a:rPr>
                        <a:t>        2019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</a:rPr>
                        <a:t>Absolute </a:t>
                      </a:r>
                      <a:r>
                        <a:rPr lang="el-GR" sz="1200" b="1" u="none" strike="noStrike" dirty="0">
                          <a:effectLst/>
                        </a:rPr>
                        <a:t>Δ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</a:rPr>
                        <a:t>Percent </a:t>
                      </a:r>
                      <a:r>
                        <a:rPr lang="el-GR" sz="1200" b="1" u="none" strike="noStrike" dirty="0">
                          <a:effectLst/>
                        </a:rPr>
                        <a:t>Δ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</a:rPr>
                        <a:t>                  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     2019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>
                          <a:effectLst/>
                        </a:rPr>
                        <a:t>Absolute </a:t>
                      </a:r>
                      <a:r>
                        <a:rPr lang="el-GR" sz="1200" b="1" u="none" strike="noStrike">
                          <a:effectLst/>
                        </a:rPr>
                        <a:t>Δ</a:t>
                      </a:r>
                      <a:endParaRPr lang="el-G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</a:rPr>
                        <a:t>Percent </a:t>
                      </a:r>
                      <a:r>
                        <a:rPr lang="el-GR" sz="1200" b="1" u="none" strike="noStrike" dirty="0">
                          <a:effectLst/>
                        </a:rPr>
                        <a:t>Δ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317838"/>
                  </a:ext>
                </a:extLst>
              </a:tr>
              <a:tr h="241966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All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7,909,083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7,959,103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50,020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0.6%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99,836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100,731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895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0.9%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3665925"/>
                  </a:ext>
                </a:extLst>
              </a:tr>
              <a:tr h="284473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1 to 4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</a:rPr>
                        <a:t>4,306,810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</a:rPr>
                        <a:t>4,340,553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</a:rPr>
                        <a:t>33,743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</a:rPr>
                        <a:t>0.8%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49,204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49,360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156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</a:rPr>
                        <a:t>0.8%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extLst>
                  <a:ext uri="{0D108BD9-81ED-4DB2-BD59-A6C34878D82A}">
                    <a16:rowId xmlns:a16="http://schemas.microsoft.com/office/drawing/2014/main" val="2471679812"/>
                  </a:ext>
                </a:extLst>
              </a:tr>
              <a:tr h="284473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% of All Employees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54.5%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54.5%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</a:rPr>
                        <a:t>49.3%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49.0%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extLst>
                  <a:ext uri="{0D108BD9-81ED-4DB2-BD59-A6C34878D82A}">
                    <a16:rowId xmlns:a16="http://schemas.microsoft.com/office/drawing/2014/main" val="1384270428"/>
                  </a:ext>
                </a:extLst>
              </a:tr>
              <a:tr h="241966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5 to 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1,431,056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1,435,287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20,675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0.3%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20,675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20,910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235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1.1%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extLst>
                  <a:ext uri="{0D108BD9-81ED-4DB2-BD59-A6C34878D82A}">
                    <a16:rowId xmlns:a16="http://schemas.microsoft.com/office/drawing/2014/main" val="2981354634"/>
                  </a:ext>
                </a:extLst>
              </a:tr>
              <a:tr h="241966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10 to 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1,006,875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1,005,053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14,101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-0.2%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14,101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14,118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0.1%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extLst>
                  <a:ext uri="{0D108BD9-81ED-4DB2-BD59-A6C34878D82A}">
                    <a16:rowId xmlns:a16="http://schemas.microsoft.com/office/drawing/2014/main" val="1253021377"/>
                  </a:ext>
                </a:extLst>
              </a:tr>
              <a:tr h="241966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20 to 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729,220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734,904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10,263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0.8%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10,263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10,422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1.5%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extLst>
                  <a:ext uri="{0D108BD9-81ED-4DB2-BD59-A6C34878D82A}">
                    <a16:rowId xmlns:a16="http://schemas.microsoft.com/office/drawing/2014/main" val="4087148764"/>
                  </a:ext>
                </a:extLst>
              </a:tr>
              <a:tr h="241966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50 to 99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241,393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244,540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3,176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1.3%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3,176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3,262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2.7%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extLst>
                  <a:ext uri="{0D108BD9-81ED-4DB2-BD59-A6C34878D82A}">
                    <a16:rowId xmlns:a16="http://schemas.microsoft.com/office/drawing/2014/main" val="718691038"/>
                  </a:ext>
                </a:extLst>
              </a:tr>
              <a:tr h="241966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100 to 249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136,433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139,368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1,702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2.2%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1,702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1,819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6.9%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extLst>
                  <a:ext uri="{0D108BD9-81ED-4DB2-BD59-A6C34878D82A}">
                    <a16:rowId xmlns:a16="http://schemas.microsoft.com/office/drawing/2014/main" val="699998748"/>
                  </a:ext>
                </a:extLst>
              </a:tr>
              <a:tr h="241966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250 to 499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36,338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37,272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482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2.6%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482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541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12.2%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extLst>
                  <a:ext uri="{0D108BD9-81ED-4DB2-BD59-A6C34878D82A}">
                    <a16:rowId xmlns:a16="http://schemas.microsoft.com/office/drawing/2014/main" val="2504666587"/>
                  </a:ext>
                </a:extLst>
              </a:tr>
              <a:tr h="241966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>
                          <a:effectLst/>
                        </a:rPr>
                        <a:t>500 to 999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13,161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13,719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4.2%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19.0%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/>
                </a:tc>
                <a:extLst>
                  <a:ext uri="{0D108BD9-81ED-4DB2-BD59-A6C34878D82A}">
                    <a16:rowId xmlns:a16="http://schemas.microsoft.com/office/drawing/2014/main" val="3483125554"/>
                  </a:ext>
                </a:extLst>
              </a:tr>
              <a:tr h="248506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</a:rPr>
                        <a:t>1,000 or more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7,797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8,407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7.8%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20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48.0%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837497"/>
                  </a:ext>
                </a:extLst>
              </a:tr>
              <a:tr h="18964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7088557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C46BA6BB-FAC3-403A-B27F-E79A22DAC0D4}"/>
              </a:ext>
            </a:extLst>
          </p:cNvPr>
          <p:cNvSpPr/>
          <p:nvPr/>
        </p:nvSpPr>
        <p:spPr>
          <a:xfrm>
            <a:off x="4295394" y="569049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Source:  U.S. Census Bureau, 2019 County Business Patterns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9658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81159"/>
            <a:ext cx="7670510" cy="522732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</a:rPr>
              <a:t>Micro-establishments by </a:t>
            </a:r>
            <a:r>
              <a:rPr lang="en-US" sz="3200" dirty="0"/>
              <a:t>County- Percentage rank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D23E4D-0E51-7A4C-97A2-01EC36692079}"/>
              </a:ext>
            </a:extLst>
          </p:cNvPr>
          <p:cNvSpPr/>
          <p:nvPr/>
        </p:nvSpPr>
        <p:spPr>
          <a:xfrm>
            <a:off x="320040" y="1426464"/>
            <a:ext cx="8211312" cy="1924336"/>
          </a:xfrm>
          <a:prstGeom prst="rect">
            <a:avLst/>
          </a:prstGeom>
          <a:solidFill>
            <a:schemeClr val="lt1">
              <a:alpha val="18000"/>
            </a:schemeClr>
          </a:solidFill>
          <a:ln w="34925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4BE08E-7187-485E-B473-8B030A496638}"/>
              </a:ext>
            </a:extLst>
          </p:cNvPr>
          <p:cNvSpPr/>
          <p:nvPr/>
        </p:nvSpPr>
        <p:spPr>
          <a:xfrm>
            <a:off x="320040" y="3566160"/>
            <a:ext cx="8211312" cy="1924336"/>
          </a:xfrm>
          <a:prstGeom prst="rect">
            <a:avLst/>
          </a:prstGeom>
          <a:solidFill>
            <a:schemeClr val="lt1">
              <a:alpha val="18000"/>
            </a:schemeClr>
          </a:solidFill>
          <a:ln w="34925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C2D33D-ED0E-4E47-A66D-3019EC13B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58797"/>
              </p:ext>
            </p:extLst>
          </p:nvPr>
        </p:nvGraphicFramePr>
        <p:xfrm>
          <a:off x="444137" y="1033312"/>
          <a:ext cx="7963117" cy="446125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70966">
                  <a:extLst>
                    <a:ext uri="{9D8B030D-6E8A-4147-A177-3AD203B41FA5}">
                      <a16:colId xmlns:a16="http://schemas.microsoft.com/office/drawing/2014/main" val="38965328"/>
                    </a:ext>
                  </a:extLst>
                </a:gridCol>
                <a:gridCol w="1601955">
                  <a:extLst>
                    <a:ext uri="{9D8B030D-6E8A-4147-A177-3AD203B41FA5}">
                      <a16:colId xmlns:a16="http://schemas.microsoft.com/office/drawing/2014/main" val="1926627583"/>
                    </a:ext>
                  </a:extLst>
                </a:gridCol>
                <a:gridCol w="2115203">
                  <a:extLst>
                    <a:ext uri="{9D8B030D-6E8A-4147-A177-3AD203B41FA5}">
                      <a16:colId xmlns:a16="http://schemas.microsoft.com/office/drawing/2014/main" val="4049613000"/>
                    </a:ext>
                  </a:extLst>
                </a:gridCol>
                <a:gridCol w="1648614">
                  <a:extLst>
                    <a:ext uri="{9D8B030D-6E8A-4147-A177-3AD203B41FA5}">
                      <a16:colId xmlns:a16="http://schemas.microsoft.com/office/drawing/2014/main" val="97311018"/>
                    </a:ext>
                  </a:extLst>
                </a:gridCol>
                <a:gridCol w="1726379">
                  <a:extLst>
                    <a:ext uri="{9D8B030D-6E8A-4147-A177-3AD203B41FA5}">
                      <a16:colId xmlns:a16="http://schemas.microsoft.com/office/drawing/2014/main" val="3017030697"/>
                    </a:ext>
                  </a:extLst>
                </a:gridCol>
              </a:tblGrid>
              <a:tr h="210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Rank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County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Number of Microbusinesses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Total businesses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% of Microbusinesses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1994210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Top 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7346794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Coosa County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69.5%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0424073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Geneva County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62.6%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131458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Chilton County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60.0%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8604276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Choctaw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59.0%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932682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Lawrence County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8196138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Lamar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58.7%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91325744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Cleburne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57.8%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3479764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Greene County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57.7%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44246277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Sumter County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57.7%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801559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Clay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57.7%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8880047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Bottom 10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2109624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Madison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4,052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8,539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47.5%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348267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Conecuh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47.4%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0295492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Etowah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1,917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5738740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Morgan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1,221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2,604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3290953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Pike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46.3%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3026606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Mobile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4,054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8,755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46.3%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9601019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Calhoun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1,035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2,245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46.1%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2606131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Montgomery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2,522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5,528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45.6%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33540880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Tuscaloosa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1,835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4,087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44.9%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40693992"/>
                  </a:ext>
                </a:extLst>
              </a:tr>
              <a:tr h="19957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Houston County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1,195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44.2%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59159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A5CDE02-E6EB-4B34-8874-60DCBE02D1D7}"/>
              </a:ext>
            </a:extLst>
          </p:cNvPr>
          <p:cNvSpPr/>
          <p:nvPr/>
        </p:nvSpPr>
        <p:spPr>
          <a:xfrm>
            <a:off x="3959352" y="561179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Source:  U.S. Census Bureau, 2019 County Business Patterns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8766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81159"/>
            <a:ext cx="7670510" cy="522732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</a:rPr>
              <a:t>Micro-establishments by </a:t>
            </a:r>
            <a:r>
              <a:rPr lang="en-US" sz="3200" dirty="0"/>
              <a:t>County- Percentage rank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D23E4D-0E51-7A4C-97A2-01EC36692079}"/>
              </a:ext>
            </a:extLst>
          </p:cNvPr>
          <p:cNvSpPr/>
          <p:nvPr/>
        </p:nvSpPr>
        <p:spPr>
          <a:xfrm>
            <a:off x="365760" y="1254156"/>
            <a:ext cx="4919472" cy="1924336"/>
          </a:xfrm>
          <a:prstGeom prst="rect">
            <a:avLst/>
          </a:prstGeom>
          <a:solidFill>
            <a:schemeClr val="lt1">
              <a:alpha val="18000"/>
            </a:schemeClr>
          </a:solidFill>
          <a:ln w="34925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4BE08E-7187-485E-B473-8B030A496638}"/>
              </a:ext>
            </a:extLst>
          </p:cNvPr>
          <p:cNvSpPr/>
          <p:nvPr/>
        </p:nvSpPr>
        <p:spPr>
          <a:xfrm>
            <a:off x="365760" y="3399336"/>
            <a:ext cx="4919472" cy="1924336"/>
          </a:xfrm>
          <a:prstGeom prst="rect">
            <a:avLst/>
          </a:prstGeom>
          <a:solidFill>
            <a:schemeClr val="lt1">
              <a:alpha val="18000"/>
            </a:schemeClr>
          </a:solidFill>
          <a:ln w="34925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C2D33D-ED0E-4E47-A66D-3019EC13B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08037"/>
              </p:ext>
            </p:extLst>
          </p:nvPr>
        </p:nvGraphicFramePr>
        <p:xfrm>
          <a:off x="444137" y="1033312"/>
          <a:ext cx="7963117" cy="429036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70966">
                  <a:extLst>
                    <a:ext uri="{9D8B030D-6E8A-4147-A177-3AD203B41FA5}">
                      <a16:colId xmlns:a16="http://schemas.microsoft.com/office/drawing/2014/main" val="38965328"/>
                    </a:ext>
                  </a:extLst>
                </a:gridCol>
                <a:gridCol w="1601955">
                  <a:extLst>
                    <a:ext uri="{9D8B030D-6E8A-4147-A177-3AD203B41FA5}">
                      <a16:colId xmlns:a16="http://schemas.microsoft.com/office/drawing/2014/main" val="1926627583"/>
                    </a:ext>
                  </a:extLst>
                </a:gridCol>
                <a:gridCol w="2115203">
                  <a:extLst>
                    <a:ext uri="{9D8B030D-6E8A-4147-A177-3AD203B41FA5}">
                      <a16:colId xmlns:a16="http://schemas.microsoft.com/office/drawing/2014/main" val="4049613000"/>
                    </a:ext>
                  </a:extLst>
                </a:gridCol>
                <a:gridCol w="1648614">
                  <a:extLst>
                    <a:ext uri="{9D8B030D-6E8A-4147-A177-3AD203B41FA5}">
                      <a16:colId xmlns:a16="http://schemas.microsoft.com/office/drawing/2014/main" val="97311018"/>
                    </a:ext>
                  </a:extLst>
                </a:gridCol>
                <a:gridCol w="1726379">
                  <a:extLst>
                    <a:ext uri="{9D8B030D-6E8A-4147-A177-3AD203B41FA5}">
                      <a16:colId xmlns:a16="http://schemas.microsoft.com/office/drawing/2014/main" val="3017030697"/>
                    </a:ext>
                  </a:extLst>
                </a:gridCol>
              </a:tblGrid>
              <a:tr h="210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Rank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County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Number of Microbusinesses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Total businesses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% of Microbusinesses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1994210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Top 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7346794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Jefferson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16,498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131458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Mobile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8604276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Madison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932682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Baldwin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8196138"/>
                  </a:ext>
                </a:extLst>
              </a:tr>
              <a:tr h="21495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Shelby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91325744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Montgomery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3479764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Tuscaloosa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44246277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Lee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801559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Morgan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8880047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Bottom 10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2109624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Macon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348267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Hale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0295492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Cleburne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5738740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Wilcox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3290953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Conecuh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3026606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Coosa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96010195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Perry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2606131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Lowndes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33540880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Bullock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40693992"/>
                  </a:ext>
                </a:extLst>
              </a:tr>
              <a:tr h="19957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Greene County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59159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EC4044C-0476-4773-81DD-16F7AB33B956}"/>
              </a:ext>
            </a:extLst>
          </p:cNvPr>
          <p:cNvSpPr/>
          <p:nvPr/>
        </p:nvSpPr>
        <p:spPr>
          <a:xfrm>
            <a:off x="3835254" y="535191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Source:  U.S. Census Bureau, 2019 County Business Patterns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01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954435"/>
              </p:ext>
            </p:extLst>
          </p:nvPr>
        </p:nvGraphicFramePr>
        <p:xfrm>
          <a:off x="4340225" y="246888"/>
          <a:ext cx="4364038" cy="5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Bitmap Image" r:id="rId3" imgW="4140360" imgH="5511960" progId="Paint.Picture">
                  <p:embed/>
                </p:oleObj>
              </mc:Choice>
              <mc:Fallback>
                <p:oleObj name="Bitmap Image" r:id="rId3" imgW="4140360" imgH="55119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0225" y="246888"/>
                        <a:ext cx="4364038" cy="5721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6930" y="3414554"/>
            <a:ext cx="37505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Source:  U.S. Census Bureau, 2016 County Business Patterns, and Center for Business and Economic Research, </a:t>
            </a:r>
          </a:p>
          <a:p>
            <a:r>
              <a:rPr lang="en-US" sz="1050" dirty="0"/>
              <a:t>Culverhouse College of Business, The University of Alabama.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3223647" cy="11430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</a:rPr>
              <a:t>Establishments with 1 to 4 Employees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61410" y="3702153"/>
            <a:ext cx="5102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53</a:t>
            </a:r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040" y="249283"/>
            <a:ext cx="8229600" cy="805630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</a:rPr>
              <a:t>Alabama’s Micro-establishments by Sector</a:t>
            </a:r>
            <a:r>
              <a:rPr lang="en-US" sz="3200" dirty="0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69A436-E204-0948-91F0-B64F77ED8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16771"/>
              </p:ext>
            </p:extLst>
          </p:nvPr>
        </p:nvGraphicFramePr>
        <p:xfrm>
          <a:off x="319600" y="5038344"/>
          <a:ext cx="8412480" cy="582830"/>
        </p:xfrm>
        <a:graphic>
          <a:graphicData uri="http://schemas.openxmlformats.org/drawingml/2006/table">
            <a:tbl>
              <a:tblPr/>
              <a:tblGrid>
                <a:gridCol w="8412480">
                  <a:extLst>
                    <a:ext uri="{9D8B030D-6E8A-4147-A177-3AD203B41FA5}">
                      <a16:colId xmlns:a16="http://schemas.microsoft.com/office/drawing/2014/main" val="437183012"/>
                    </a:ext>
                  </a:extLst>
                </a:gridCol>
              </a:tblGrid>
              <a:tr h="3364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Data excludes government employees. Other services include personal care services, maintenance and repair services, religious and civic organizations, etc.  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489990"/>
                  </a:ext>
                </a:extLst>
              </a:tr>
              <a:tr h="24635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Source:  U.S. Census Bureau, 2018 County Business Patterns.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44028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C6EA02-F2F9-4117-82EB-42BAF5162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470366"/>
              </p:ext>
            </p:extLst>
          </p:nvPr>
        </p:nvGraphicFramePr>
        <p:xfrm>
          <a:off x="503360" y="951008"/>
          <a:ext cx="8228719" cy="3530174"/>
        </p:xfrm>
        <a:graphic>
          <a:graphicData uri="http://schemas.openxmlformats.org/drawingml/2006/table">
            <a:tbl>
              <a:tblPr/>
              <a:tblGrid>
                <a:gridCol w="558504">
                  <a:extLst>
                    <a:ext uri="{9D8B030D-6E8A-4147-A177-3AD203B41FA5}">
                      <a16:colId xmlns:a16="http://schemas.microsoft.com/office/drawing/2014/main" val="168444236"/>
                    </a:ext>
                  </a:extLst>
                </a:gridCol>
                <a:gridCol w="3969974">
                  <a:extLst>
                    <a:ext uri="{9D8B030D-6E8A-4147-A177-3AD203B41FA5}">
                      <a16:colId xmlns:a16="http://schemas.microsoft.com/office/drawing/2014/main" val="1149239444"/>
                    </a:ext>
                  </a:extLst>
                </a:gridCol>
                <a:gridCol w="1079237">
                  <a:extLst>
                    <a:ext uri="{9D8B030D-6E8A-4147-A177-3AD203B41FA5}">
                      <a16:colId xmlns:a16="http://schemas.microsoft.com/office/drawing/2014/main" val="1377944875"/>
                    </a:ext>
                  </a:extLst>
                </a:gridCol>
                <a:gridCol w="1105657">
                  <a:extLst>
                    <a:ext uri="{9D8B030D-6E8A-4147-A177-3AD203B41FA5}">
                      <a16:colId xmlns:a16="http://schemas.microsoft.com/office/drawing/2014/main" val="2804042195"/>
                    </a:ext>
                  </a:extLst>
                </a:gridCol>
                <a:gridCol w="811916">
                  <a:extLst>
                    <a:ext uri="{9D8B030D-6E8A-4147-A177-3AD203B41FA5}">
                      <a16:colId xmlns:a16="http://schemas.microsoft.com/office/drawing/2014/main" val="4072857609"/>
                    </a:ext>
                  </a:extLst>
                </a:gridCol>
                <a:gridCol w="703431">
                  <a:extLst>
                    <a:ext uri="{9D8B030D-6E8A-4147-A177-3AD203B41FA5}">
                      <a16:colId xmlns:a16="http://schemas.microsoft.com/office/drawing/2014/main" val="2186999606"/>
                    </a:ext>
                  </a:extLst>
                </a:gridCol>
              </a:tblGrid>
              <a:tr h="258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Absolute </a:t>
                      </a:r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</a:t>
                      </a:r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612308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54810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 trade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023692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(except public administration)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642483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Professional, scientific, and technical services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816876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 and insurance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122261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963642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 and social assistance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447816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estate and rental and leasing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442880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Wholesale trade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341636"/>
                  </a:ext>
                </a:extLst>
              </a:tr>
              <a:tr h="5099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Administrative, support, waste management, and remediation services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239807"/>
                  </a:ext>
                </a:extLst>
              </a:tr>
              <a:tr h="258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Accommodation and food services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1713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F65FFAE-94C2-4746-B7B1-4748E646C068}"/>
              </a:ext>
            </a:extLst>
          </p:cNvPr>
          <p:cNvSpPr/>
          <p:nvPr/>
        </p:nvSpPr>
        <p:spPr>
          <a:xfrm>
            <a:off x="411040" y="1929384"/>
            <a:ext cx="8412480" cy="502920"/>
          </a:xfrm>
          <a:prstGeom prst="rect">
            <a:avLst/>
          </a:prstGeom>
          <a:solidFill>
            <a:schemeClr val="lt1">
              <a:alpha val="18000"/>
            </a:schemeClr>
          </a:solidFill>
          <a:ln w="34925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D63B09-D8AB-47DE-8526-58717212424B}"/>
              </a:ext>
            </a:extLst>
          </p:cNvPr>
          <p:cNvSpPr/>
          <p:nvPr/>
        </p:nvSpPr>
        <p:spPr>
          <a:xfrm>
            <a:off x="411040" y="2989466"/>
            <a:ext cx="8412480" cy="220078"/>
          </a:xfrm>
          <a:prstGeom prst="rect">
            <a:avLst/>
          </a:prstGeom>
          <a:solidFill>
            <a:schemeClr val="lt1">
              <a:alpha val="18000"/>
            </a:schemeClr>
          </a:solidFill>
          <a:ln w="34925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4FF7BF-4241-4D55-891E-77A8C977F43D}"/>
              </a:ext>
            </a:extLst>
          </p:cNvPr>
          <p:cNvSpPr/>
          <p:nvPr/>
        </p:nvSpPr>
        <p:spPr>
          <a:xfrm>
            <a:off x="411040" y="3512198"/>
            <a:ext cx="8412480" cy="220078"/>
          </a:xfrm>
          <a:prstGeom prst="rect">
            <a:avLst/>
          </a:prstGeom>
          <a:solidFill>
            <a:schemeClr val="lt1">
              <a:alpha val="18000"/>
            </a:schemeClr>
          </a:solidFill>
          <a:ln w="34925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26" y="447235"/>
            <a:ext cx="8229600" cy="669036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Alabama’s Establishments by Employment Size</a:t>
            </a:r>
            <a:br>
              <a:rPr lang="en-US" sz="2800" dirty="0">
                <a:effectLst/>
              </a:rPr>
            </a:br>
            <a:r>
              <a:rPr lang="en-US" sz="2800" dirty="0">
                <a:solidFill>
                  <a:schemeClr val="tx1"/>
                </a:solidFill>
              </a:rPr>
              <a:t>Paid Employees and Payroll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5575912"/>
              </p:ext>
            </p:extLst>
          </p:nvPr>
        </p:nvGraphicFramePr>
        <p:xfrm>
          <a:off x="457201" y="1276502"/>
          <a:ext cx="8131125" cy="4214280"/>
        </p:xfrm>
        <a:graphic>
          <a:graphicData uri="http://schemas.openxmlformats.org/drawingml/2006/table">
            <a:tbl>
              <a:tblPr/>
              <a:tblGrid>
                <a:gridCol w="1440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0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5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Number of Employees</a:t>
                      </a: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indent="0" algn="ctr" fontAlgn="ctr">
                        <a:tabLst/>
                      </a:pPr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Number of business establishments</a:t>
                      </a: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Paid employees for pay period including March 12 (number)</a:t>
                      </a: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Annual payroll 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($, thousands)</a:t>
                      </a:r>
                    </a:p>
                  </a:txBody>
                  <a:tcPr marL="12700" marR="12700" marT="127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100,526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1,714,161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$76,787,082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to 4 (% of All)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49,249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91,074 (5.3%)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$3,976,164 (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to 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20,861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138,411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$5,184,145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to 19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223,421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9,552,666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to 49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10422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315244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12115665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to 99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3,258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223,421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$9,552,666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to 249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269,345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$12,266,410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 to 499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180,043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$9,524,361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to 999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128,202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$6,546,966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7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 or more</a:t>
                      </a:r>
                    </a:p>
                  </a:txBody>
                  <a:tcPr marL="12700" marR="12700" marT="1270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177,586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$10,308,913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174">
                <a:tc gridSpan="4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64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Note:  Data excludes most government employees.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64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Source:  U.S. Census Bureau, 2019 County Business Patterns.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6AD771C-DEB8-D549-A5E4-9112D8F8061B}"/>
              </a:ext>
            </a:extLst>
          </p:cNvPr>
          <p:cNvSpPr/>
          <p:nvPr/>
        </p:nvSpPr>
        <p:spPr>
          <a:xfrm>
            <a:off x="194419" y="2155697"/>
            <a:ext cx="8656688" cy="361187"/>
          </a:xfrm>
          <a:prstGeom prst="rect">
            <a:avLst/>
          </a:prstGeom>
          <a:solidFill>
            <a:schemeClr val="lt1">
              <a:alpha val="18000"/>
            </a:schemeClr>
          </a:solidFill>
          <a:ln w="34925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62243"/>
            <a:ext cx="8229600" cy="966493"/>
          </a:xfrm>
          <a:effectLst/>
        </p:spPr>
        <p:txBody>
          <a:bodyPr>
            <a:noAutofit/>
          </a:bodyPr>
          <a:lstStyle/>
          <a:p>
            <a:r>
              <a:rPr lang="en-US" sz="2800" dirty="0"/>
              <a:t>Total SBA PPP Loans Allocated to Alabama’s Establishments by Race and Loan Amount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A504AD-7CAF-CA4B-8DE7-8DDF10E59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77939"/>
              </p:ext>
            </p:extLst>
          </p:nvPr>
        </p:nvGraphicFramePr>
        <p:xfrm>
          <a:off x="457198" y="1328737"/>
          <a:ext cx="8433581" cy="4200530"/>
        </p:xfrm>
        <a:graphic>
          <a:graphicData uri="http://schemas.openxmlformats.org/drawingml/2006/table">
            <a:tbl>
              <a:tblPr/>
              <a:tblGrid>
                <a:gridCol w="1908184">
                  <a:extLst>
                    <a:ext uri="{9D8B030D-6E8A-4147-A177-3AD203B41FA5}">
                      <a16:colId xmlns:a16="http://schemas.microsoft.com/office/drawing/2014/main" val="4199923909"/>
                    </a:ext>
                  </a:extLst>
                </a:gridCol>
                <a:gridCol w="860166">
                  <a:extLst>
                    <a:ext uri="{9D8B030D-6E8A-4147-A177-3AD203B41FA5}">
                      <a16:colId xmlns:a16="http://schemas.microsoft.com/office/drawing/2014/main" val="952642790"/>
                    </a:ext>
                  </a:extLst>
                </a:gridCol>
                <a:gridCol w="860166">
                  <a:extLst>
                    <a:ext uri="{9D8B030D-6E8A-4147-A177-3AD203B41FA5}">
                      <a16:colId xmlns:a16="http://schemas.microsoft.com/office/drawing/2014/main" val="85248440"/>
                    </a:ext>
                  </a:extLst>
                </a:gridCol>
                <a:gridCol w="860166">
                  <a:extLst>
                    <a:ext uri="{9D8B030D-6E8A-4147-A177-3AD203B41FA5}">
                      <a16:colId xmlns:a16="http://schemas.microsoft.com/office/drawing/2014/main" val="4232225379"/>
                    </a:ext>
                  </a:extLst>
                </a:gridCol>
                <a:gridCol w="860166">
                  <a:extLst>
                    <a:ext uri="{9D8B030D-6E8A-4147-A177-3AD203B41FA5}">
                      <a16:colId xmlns:a16="http://schemas.microsoft.com/office/drawing/2014/main" val="3571962184"/>
                    </a:ext>
                  </a:extLst>
                </a:gridCol>
                <a:gridCol w="974569">
                  <a:extLst>
                    <a:ext uri="{9D8B030D-6E8A-4147-A177-3AD203B41FA5}">
                      <a16:colId xmlns:a16="http://schemas.microsoft.com/office/drawing/2014/main" val="4080151981"/>
                    </a:ext>
                  </a:extLst>
                </a:gridCol>
                <a:gridCol w="1249998">
                  <a:extLst>
                    <a:ext uri="{9D8B030D-6E8A-4147-A177-3AD203B41FA5}">
                      <a16:colId xmlns:a16="http://schemas.microsoft.com/office/drawing/2014/main" val="1111036475"/>
                    </a:ext>
                  </a:extLst>
                </a:gridCol>
                <a:gridCol w="860166">
                  <a:extLst>
                    <a:ext uri="{9D8B030D-6E8A-4147-A177-3AD203B41FA5}">
                      <a16:colId xmlns:a16="http://schemas.microsoft.com/office/drawing/2014/main" val="166628204"/>
                    </a:ext>
                  </a:extLst>
                </a:gridCol>
              </a:tblGrid>
              <a:tr h="5817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 of Loans Allocated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Hispanic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0" algn="r" fontAlgn="b">
                        <a:tabLst/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Indian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indent="0" algn="r" fontAlgn="b">
                        <a:tabLst/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Unanswered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493994"/>
                  </a:ext>
                </a:extLst>
              </a:tr>
              <a:tr h="541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$150,000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7,306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471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654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200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56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53,774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62,461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880092"/>
                  </a:ext>
                </a:extLst>
              </a:tr>
              <a:tr h="5024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$150,000-$350,000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3,754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4,625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049898"/>
                  </a:ext>
                </a:extLst>
              </a:tr>
              <a:tr h="5024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$350,000-$1,000,000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1,935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2,323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10330"/>
                  </a:ext>
                </a:extLst>
              </a:tr>
              <a:tr h="5024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$1,000,000-$2,000,000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529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613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208468"/>
                  </a:ext>
                </a:extLst>
              </a:tr>
              <a:tr h="5024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$2,000,000-$5,000,000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220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253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28452"/>
                  </a:ext>
                </a:extLst>
              </a:tr>
              <a:tr h="5338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$5,000,000-$10,000,000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47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53 </a:t>
                      </a:r>
                    </a:p>
                  </a:txBody>
                  <a:tcPr marL="9257" marR="9257" marT="9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914226"/>
                  </a:ext>
                </a:extLst>
              </a:tr>
              <a:tr h="5338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8,551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60,259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70,328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809009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3ACC9153-5E7F-4D4F-B48A-C3362A5C69DA}"/>
              </a:ext>
            </a:extLst>
          </p:cNvPr>
          <p:cNvSpPr/>
          <p:nvPr/>
        </p:nvSpPr>
        <p:spPr>
          <a:xfrm>
            <a:off x="2518776" y="4988290"/>
            <a:ext cx="4712677" cy="514350"/>
          </a:xfrm>
          <a:prstGeom prst="rect">
            <a:avLst/>
          </a:prstGeom>
          <a:solidFill>
            <a:schemeClr val="lt1">
              <a:alpha val="20000"/>
            </a:schemeClr>
          </a:solidFill>
          <a:ln w="57150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6BCBC2-E3B4-5048-AEFB-2374C200D91E}"/>
              </a:ext>
            </a:extLst>
          </p:cNvPr>
          <p:cNvSpPr/>
          <p:nvPr/>
        </p:nvSpPr>
        <p:spPr>
          <a:xfrm>
            <a:off x="4318779" y="59617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Source:  Small Business Administration 2020 and Center for Business and Economic Research, </a:t>
            </a:r>
          </a:p>
          <a:p>
            <a:r>
              <a:rPr lang="en-US" sz="900" dirty="0"/>
              <a:t>Culverhouse College of Business, The University of Alabama.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606B0B-D102-7A48-9661-8441E3C01A58}"/>
              </a:ext>
            </a:extLst>
          </p:cNvPr>
          <p:cNvSpPr/>
          <p:nvPr/>
        </p:nvSpPr>
        <p:spPr>
          <a:xfrm>
            <a:off x="3557588" y="1328734"/>
            <a:ext cx="761191" cy="4136376"/>
          </a:xfrm>
          <a:prstGeom prst="rect">
            <a:avLst/>
          </a:prstGeom>
          <a:solidFill>
            <a:schemeClr val="lt1">
              <a:alpha val="20000"/>
            </a:schemeClr>
          </a:solidFill>
          <a:ln w="57150">
            <a:solidFill>
              <a:srgbClr val="9E1B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62243"/>
            <a:ext cx="8229600" cy="966493"/>
          </a:xfrm>
          <a:effectLst/>
        </p:spPr>
        <p:txBody>
          <a:bodyPr>
            <a:noAutofit/>
          </a:bodyPr>
          <a:lstStyle/>
          <a:p>
            <a:r>
              <a:rPr lang="en-US" sz="2800" dirty="0"/>
              <a:t>Total SBA Loans Allocated to Alabama’s Establishments by Lender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6BCBC2-E3B4-5048-AEFB-2374C200D91E}"/>
              </a:ext>
            </a:extLst>
          </p:cNvPr>
          <p:cNvSpPr/>
          <p:nvPr/>
        </p:nvSpPr>
        <p:spPr>
          <a:xfrm>
            <a:off x="4304492" y="56760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Source:  Small Business Administration 2020 and Center for Business and Economic Research, </a:t>
            </a:r>
          </a:p>
          <a:p>
            <a:r>
              <a:rPr lang="en-US" sz="900" dirty="0"/>
              <a:t>Culverhouse College of Business, The University of Alabama.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59B295E-782B-3F46-B55A-DC9BF43D8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658205"/>
              </p:ext>
            </p:extLst>
          </p:nvPr>
        </p:nvGraphicFramePr>
        <p:xfrm>
          <a:off x="585789" y="1328736"/>
          <a:ext cx="8101010" cy="4316852"/>
        </p:xfrm>
        <a:graphic>
          <a:graphicData uri="http://schemas.openxmlformats.org/drawingml/2006/table">
            <a:tbl>
              <a:tblPr/>
              <a:tblGrid>
                <a:gridCol w="471486">
                  <a:extLst>
                    <a:ext uri="{9D8B030D-6E8A-4147-A177-3AD203B41FA5}">
                      <a16:colId xmlns:a16="http://schemas.microsoft.com/office/drawing/2014/main" val="1897642708"/>
                    </a:ext>
                  </a:extLst>
                </a:gridCol>
                <a:gridCol w="3847816">
                  <a:extLst>
                    <a:ext uri="{9D8B030D-6E8A-4147-A177-3AD203B41FA5}">
                      <a16:colId xmlns:a16="http://schemas.microsoft.com/office/drawing/2014/main" val="2211834776"/>
                    </a:ext>
                  </a:extLst>
                </a:gridCol>
                <a:gridCol w="3781708">
                  <a:extLst>
                    <a:ext uri="{9D8B030D-6E8A-4147-A177-3AD203B41FA5}">
                      <a16:colId xmlns:a16="http://schemas.microsoft.com/office/drawing/2014/main" val="4221945608"/>
                    </a:ext>
                  </a:extLst>
                </a:gridCol>
              </a:tblGrid>
              <a:tr h="49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Lenders Among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Micro-establishments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(n=30,978)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Lender Among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All Business Establishments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(N=70,317)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442729"/>
                  </a:ext>
                </a:extLst>
              </a:tr>
              <a:tr h="36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Kabbage, Inc.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Regions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940739"/>
                  </a:ext>
                </a:extLst>
              </a:tr>
              <a:tr h="36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River Bank &amp; Trust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Kabbage, Inc.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448264"/>
                  </a:ext>
                </a:extLst>
              </a:tr>
              <a:tr h="36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Trustmark National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ServisFirst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540559"/>
                  </a:ext>
                </a:extLst>
              </a:tr>
              <a:tr h="36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BancorpSouth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Synovus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773954"/>
                  </a:ext>
                </a:extLst>
              </a:tr>
              <a:tr h="36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ServisFirst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BBVA 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402505"/>
                  </a:ext>
                </a:extLst>
              </a:tr>
              <a:tr h="36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Independent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River Bank &amp; Trust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812181"/>
                  </a:ext>
                </a:extLst>
              </a:tr>
              <a:tr h="36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Progress Bank and Trust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Trustmark National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159754"/>
                  </a:ext>
                </a:extLst>
              </a:tr>
              <a:tr h="36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Synovus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BancorpSouth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729789"/>
                  </a:ext>
                </a:extLst>
              </a:tr>
              <a:tr h="364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Cross River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Renasant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680585"/>
                  </a:ext>
                </a:extLst>
              </a:tr>
              <a:tr h="3872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Redstone FCU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Independent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536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276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8D6EEB9-19F9-534B-8B4D-979BA61C0DD3}" vid="{99259AC2-A33D-7F45-8B61-C42A18B9BD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PPT-Template2_CBER</Template>
  <TotalTime>8736</TotalTime>
  <Words>1180</Words>
  <Application>Microsoft Office PowerPoint</Application>
  <PresentationFormat>On-screen Show (4:3)</PresentationFormat>
  <Paragraphs>570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 Gothic LT Std Bold Condensed No. 20</vt:lpstr>
      <vt:lpstr>Office Theme</vt:lpstr>
      <vt:lpstr>Paintbrush Picture</vt:lpstr>
      <vt:lpstr>Report on the State of Microbusiness in Alabama</vt:lpstr>
      <vt:lpstr>Establishments by Employment Size</vt:lpstr>
      <vt:lpstr>Micro-establishments by County- Percentage rank</vt:lpstr>
      <vt:lpstr>Micro-establishments by County- Percentage rank</vt:lpstr>
      <vt:lpstr>Establishments with 1 to 4 Employees</vt:lpstr>
      <vt:lpstr>Alabama’s Micro-establishments by Sector </vt:lpstr>
      <vt:lpstr>Alabama’s Establishments by Employment Size Paid Employees and Payroll</vt:lpstr>
      <vt:lpstr>Total SBA PPP Loans Allocated to Alabama’s Establishments by Race and Loan Amount</vt:lpstr>
      <vt:lpstr>Total SBA Loans Allocated to Alabama’s Establishments by Lender</vt:lpstr>
      <vt:lpstr>Thank You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Microbusiness  Data Update</dc:title>
  <dc:creator>Microsoft Office User</dc:creator>
  <cp:lastModifiedBy>Black, Nyesha C</cp:lastModifiedBy>
  <cp:revision>91</cp:revision>
  <cp:lastPrinted>2018-08-27T14:21:29Z</cp:lastPrinted>
  <dcterms:created xsi:type="dcterms:W3CDTF">2017-09-12T17:38:26Z</dcterms:created>
  <dcterms:modified xsi:type="dcterms:W3CDTF">2021-09-16T01:31:01Z</dcterms:modified>
</cp:coreProperties>
</file>