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62" r:id="rId3"/>
    <p:sldId id="257" r:id="rId4"/>
    <p:sldId id="276" r:id="rId5"/>
    <p:sldId id="283" r:id="rId6"/>
    <p:sldId id="295" r:id="rId7"/>
    <p:sldId id="296" r:id="rId8"/>
    <p:sldId id="297" r:id="rId9"/>
    <p:sldId id="298" r:id="rId10"/>
    <p:sldId id="281" r:id="rId11"/>
    <p:sldId id="299" r:id="rId12"/>
    <p:sldId id="300" r:id="rId13"/>
    <p:sldId id="286" r:id="rId14"/>
    <p:sldId id="282" r:id="rId15"/>
    <p:sldId id="301" r:id="rId16"/>
    <p:sldId id="287" r:id="rId17"/>
    <p:sldId id="285" r:id="rId18"/>
    <p:sldId id="288" r:id="rId19"/>
    <p:sldId id="307" r:id="rId20"/>
    <p:sldId id="303" r:id="rId21"/>
    <p:sldId id="304" r:id="rId22"/>
    <p:sldId id="305" r:id="rId23"/>
    <p:sldId id="292" r:id="rId24"/>
  </p:sldIdLst>
  <p:sldSz cx="13003213" cy="9756775"/>
  <p:notesSz cx="7010400" cy="92964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73">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623"/>
    <a:srgbClr val="0081A3"/>
    <a:srgbClr val="5E5F60"/>
    <a:srgbClr val="D758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5" autoAdjust="0"/>
  </p:normalViewPr>
  <p:slideViewPr>
    <p:cSldViewPr snapToGrid="0" snapToObjects="1">
      <p:cViewPr>
        <p:scale>
          <a:sx n="59" d="100"/>
          <a:sy n="59" d="100"/>
        </p:scale>
        <p:origin x="-1758" y="-72"/>
      </p:cViewPr>
      <p:guideLst>
        <p:guide orient="horz" pos="3073"/>
        <p:guide pos="4096"/>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E16B2F-3CE5-3841-A0DB-43BCB41FC6F5}" type="datetimeFigureOut">
              <a:rPr lang="en-US" smtClean="0"/>
              <a:pPr/>
              <a:t>10/12/2019</a:t>
            </a:fld>
            <a:endParaRPr lang="en-US" dirty="0"/>
          </a:p>
        </p:txBody>
      </p:sp>
      <p:sp>
        <p:nvSpPr>
          <p:cNvPr id="4" name="Slide Image Placeholder 3"/>
          <p:cNvSpPr>
            <a:spLocks noGrp="1" noRot="1" noChangeAspect="1"/>
          </p:cNvSpPr>
          <p:nvPr>
            <p:ph type="sldImg" idx="2"/>
          </p:nvPr>
        </p:nvSpPr>
        <p:spPr>
          <a:xfrm>
            <a:off x="1182688" y="696913"/>
            <a:ext cx="46450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DA198A-338B-D445-A4F0-D0B6FF5085EB}" type="slidenum">
              <a:rPr lang="en-US" smtClean="0"/>
              <a:pPr/>
              <a:t>‹#›</a:t>
            </a:fld>
            <a:endParaRPr lang="en-US" dirty="0"/>
          </a:p>
        </p:txBody>
      </p:sp>
    </p:spTree>
    <p:extLst>
      <p:ext uri="{BB962C8B-B14F-4D97-AF65-F5344CB8AC3E}">
        <p14:creationId xmlns:p14="http://schemas.microsoft.com/office/powerpoint/2010/main" val="418468235"/>
      </p:ext>
    </p:extLst>
  </p:cSld>
  <p:clrMap bg1="lt1" tx1="dk1" bg2="lt2" tx2="dk2" accent1="accent1" accent2="accent2" accent3="accent3" accent4="accent4" accent5="accent5" accent6="accent6" hlink="hlink" folHlink="folHlink"/>
  <p:notesStyle>
    <a:lvl1pPr marL="0" algn="l" defTabSz="650276" rtl="0" eaLnBrk="1" latinLnBrk="0" hangingPunct="1">
      <a:defRPr sz="1700" kern="1200">
        <a:solidFill>
          <a:schemeClr val="tx1"/>
        </a:solidFill>
        <a:latin typeface="+mn-lt"/>
        <a:ea typeface="+mn-ea"/>
        <a:cs typeface="+mn-cs"/>
      </a:defRPr>
    </a:lvl1pPr>
    <a:lvl2pPr marL="650276" algn="l" defTabSz="650276" rtl="0" eaLnBrk="1" latinLnBrk="0" hangingPunct="1">
      <a:defRPr sz="1700" kern="1200">
        <a:solidFill>
          <a:schemeClr val="tx1"/>
        </a:solidFill>
        <a:latin typeface="+mn-lt"/>
        <a:ea typeface="+mn-ea"/>
        <a:cs typeface="+mn-cs"/>
      </a:defRPr>
    </a:lvl2pPr>
    <a:lvl3pPr marL="1300551" algn="l" defTabSz="650276" rtl="0" eaLnBrk="1" latinLnBrk="0" hangingPunct="1">
      <a:defRPr sz="1700" kern="1200">
        <a:solidFill>
          <a:schemeClr val="tx1"/>
        </a:solidFill>
        <a:latin typeface="+mn-lt"/>
        <a:ea typeface="+mn-ea"/>
        <a:cs typeface="+mn-cs"/>
      </a:defRPr>
    </a:lvl3pPr>
    <a:lvl4pPr marL="1950827" algn="l" defTabSz="650276" rtl="0" eaLnBrk="1" latinLnBrk="0" hangingPunct="1">
      <a:defRPr sz="1700" kern="1200">
        <a:solidFill>
          <a:schemeClr val="tx1"/>
        </a:solidFill>
        <a:latin typeface="+mn-lt"/>
        <a:ea typeface="+mn-ea"/>
        <a:cs typeface="+mn-cs"/>
      </a:defRPr>
    </a:lvl4pPr>
    <a:lvl5pPr marL="2601102" algn="l" defTabSz="650276" rtl="0" eaLnBrk="1" latinLnBrk="0" hangingPunct="1">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A198A-338B-D445-A4F0-D0B6FF5085EB}" type="slidenum">
              <a:rPr lang="en-US" smtClean="0"/>
              <a:pPr/>
              <a:t>1</a:t>
            </a:fld>
            <a:endParaRPr lang="en-US" dirty="0"/>
          </a:p>
        </p:txBody>
      </p:sp>
    </p:spTree>
    <p:extLst>
      <p:ext uri="{BB962C8B-B14F-4D97-AF65-F5344CB8AC3E}">
        <p14:creationId xmlns:p14="http://schemas.microsoft.com/office/powerpoint/2010/main" val="354647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2860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smtClean="0"/>
              <a:t>Resources for small business development already exist.  They are often centered</a:t>
            </a:r>
            <a:r>
              <a:rPr lang="en-US" baseline="0" dirty="0" smtClean="0"/>
              <a:t> on:</a:t>
            </a:r>
          </a:p>
          <a:p>
            <a:pPr marL="936026" lvl="1" indent="-285750">
              <a:buFont typeface="Arial" panose="020B0604020202020204" pitchFamily="34" charset="0"/>
              <a:buChar char="•"/>
            </a:pPr>
            <a:r>
              <a:rPr lang="en-US" baseline="0" dirty="0" smtClean="0"/>
              <a:t>Access to capital</a:t>
            </a:r>
          </a:p>
          <a:p>
            <a:pPr marL="936026" lvl="1" indent="-285750">
              <a:buFont typeface="Arial" panose="020B0604020202020204" pitchFamily="34" charset="0"/>
              <a:buChar char="•"/>
            </a:pPr>
            <a:r>
              <a:rPr lang="en-US" baseline="0" dirty="0" smtClean="0"/>
              <a:t>Supplier diversity</a:t>
            </a:r>
          </a:p>
          <a:p>
            <a:pPr marL="936026" lvl="1" indent="-285750">
              <a:buFont typeface="Arial" panose="020B0604020202020204" pitchFamily="34" charset="0"/>
              <a:buChar char="•"/>
            </a:pPr>
            <a:r>
              <a:rPr lang="en-US" baseline="0" dirty="0" smtClean="0"/>
              <a:t>Technical assistance</a:t>
            </a:r>
          </a:p>
          <a:p>
            <a:pPr marL="936026" lvl="1" indent="-285750">
              <a:buFont typeface="Arial" panose="020B0604020202020204" pitchFamily="34" charset="0"/>
              <a:buChar char="•"/>
            </a:pPr>
            <a:r>
              <a:rPr lang="en-US" baseline="0" dirty="0" smtClean="0"/>
              <a:t>Capacity building</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dirty="0" smtClean="0"/>
              <a:t>Definitions:</a:t>
            </a:r>
          </a:p>
          <a:p>
            <a:pPr marL="936026" lvl="1" indent="-285750">
              <a:buFont typeface="Arial" panose="020B0604020202020204" pitchFamily="34" charset="0"/>
              <a:buChar char="•"/>
            </a:pPr>
            <a:r>
              <a:rPr lang="en-US" dirty="0" smtClean="0"/>
              <a:t>Technical assistance:  </a:t>
            </a:r>
          </a:p>
          <a:p>
            <a:pPr marL="1586301" lvl="2" indent="-285750">
              <a:buFont typeface="Arial" panose="020B0604020202020204" pitchFamily="34" charset="0"/>
              <a:buChar char="•"/>
            </a:pPr>
            <a:r>
              <a:rPr lang="en-US" dirty="0" smtClean="0"/>
              <a:t>Focuses on a particular situation</a:t>
            </a:r>
          </a:p>
          <a:p>
            <a:pPr marL="1586301" lvl="2" indent="-285750">
              <a:buFont typeface="Arial" panose="020B0604020202020204" pitchFamily="34" charset="0"/>
              <a:buChar char="•"/>
            </a:pPr>
            <a:r>
              <a:rPr lang="en-US" dirty="0" smtClean="0"/>
              <a:t>Is short-term</a:t>
            </a:r>
          </a:p>
          <a:p>
            <a:pPr marL="936026" lvl="1" indent="-285750">
              <a:buFont typeface="Arial" panose="020B0604020202020204" pitchFamily="34" charset="0"/>
              <a:buChar char="•"/>
            </a:pPr>
            <a:r>
              <a:rPr lang="en-US" dirty="0" smtClean="0"/>
              <a:t>Capacity building</a:t>
            </a:r>
          </a:p>
          <a:p>
            <a:pPr marL="1586301" lvl="2" indent="-285750">
              <a:buFont typeface="Arial" panose="020B0604020202020204" pitchFamily="34" charset="0"/>
              <a:buChar char="•"/>
            </a:pPr>
            <a:r>
              <a:rPr lang="en-US" dirty="0" smtClean="0"/>
              <a:t>Requires sustained determination to continual improvement over time.</a:t>
            </a:r>
          </a:p>
          <a:p>
            <a:pPr marL="1586301" lvl="2" indent="-285750">
              <a:buFont typeface="Arial" panose="020B0604020202020204" pitchFamily="34" charset="0"/>
              <a:buChar char="•"/>
            </a:pPr>
            <a:r>
              <a:rPr lang="en-US" dirty="0" smtClean="0"/>
              <a:t>It focuses on:</a:t>
            </a:r>
          </a:p>
          <a:p>
            <a:pPr marL="2236577" lvl="3" indent="-285750">
              <a:buFont typeface="Arial" panose="020B0604020202020204" pitchFamily="34" charset="0"/>
              <a:buChar char="•"/>
            </a:pPr>
            <a:r>
              <a:rPr lang="en-US" dirty="0" smtClean="0"/>
              <a:t>Business systems and operations</a:t>
            </a:r>
          </a:p>
          <a:p>
            <a:pPr marL="2236577" lvl="3" indent="-285750">
              <a:buFont typeface="Arial" panose="020B0604020202020204" pitchFamily="34" charset="0"/>
              <a:buChar char="•"/>
            </a:pPr>
            <a:r>
              <a:rPr lang="en-US" dirty="0" smtClean="0"/>
              <a:t>The business owner's expertise in</a:t>
            </a:r>
            <a:r>
              <a:rPr lang="en-US" baseline="0" dirty="0" smtClean="0"/>
              <a:t> management &amp; strategy</a:t>
            </a:r>
          </a:p>
          <a:p>
            <a:pPr marL="936026" lvl="1" indent="-285750">
              <a:buFont typeface="Arial" panose="020B0604020202020204" pitchFamily="34" charset="0"/>
              <a:buChar char="•"/>
            </a:pPr>
            <a:r>
              <a:rPr lang="en-US" baseline="0" dirty="0" smtClean="0"/>
              <a:t>Training:  builds skills</a:t>
            </a:r>
            <a:endParaRPr lang="en-US" dirty="0" smtClean="0"/>
          </a:p>
          <a:p>
            <a:pPr marL="0" indent="0">
              <a:buFont typeface="Arial" panose="020B0604020202020204" pitchFamily="34" charset="0"/>
              <a:buNone/>
            </a:pPr>
            <a:endParaRPr lang="en-US" dirty="0" smtClean="0"/>
          </a:p>
          <a:p>
            <a:r>
              <a:rPr lang="en-US" dirty="0" smtClean="0"/>
              <a:t>While </a:t>
            </a:r>
            <a:r>
              <a:rPr lang="en-US" dirty="0" smtClean="0"/>
              <a:t>all systems are interconnected and need to be shifted towards equity, our focus is on the small business ecosystem, especially for minorities in low- and moderate-income communities. This includes systems related to the small business ecosystem such as changing the microcosm of individual businesses from working “in” to working “on” their businesses. It moves the CEO from day to day operations to strategy—a system change for growth.</a:t>
            </a:r>
          </a:p>
          <a:p>
            <a:endParaRPr lang="en-US" dirty="0" smtClean="0"/>
          </a:p>
          <a:p>
            <a:r>
              <a:rPr lang="en-US" dirty="0" smtClean="0"/>
              <a:t>Procurement</a:t>
            </a:r>
            <a:r>
              <a:rPr lang="en-US" baseline="0" dirty="0" smtClean="0"/>
              <a:t> systems is an organic way for small business growth. </a:t>
            </a:r>
          </a:p>
          <a:p>
            <a:endParaRPr lang="en-US" baseline="0" dirty="0" smtClean="0"/>
          </a:p>
          <a:p>
            <a:r>
              <a:rPr lang="en-US" baseline="0" dirty="0" smtClean="0"/>
              <a:t>Access to capital is a chronic challenge for small business owners, with extra hurdles for minority business owners, especially coupled with low credit scores and insufficient collateral. What can be done to support these circumstances? </a:t>
            </a:r>
            <a:endParaRPr lang="en-US" dirty="0"/>
          </a:p>
        </p:txBody>
      </p:sp>
    </p:spTree>
    <p:extLst>
      <p:ext uri="{BB962C8B-B14F-4D97-AF65-F5344CB8AC3E}">
        <p14:creationId xmlns:p14="http://schemas.microsoft.com/office/powerpoint/2010/main" val="219855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062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3615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0968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65599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61385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these mental models (biases) sound familiar? These are examples of biases that are uncovered at LEAP workshops. We use these as leverage points to shift the procurement system towards more win-win contracting opportunities for anchors institutions, corporations, and other large buyers and MWBEs and DBEs. For example, when procurement staff get to know MWBEs, they realize they have strong capabilities and track records for delivery. At the same time, MWBEs need to be contract ready and to demonstrate their capabilities. Each stakeholder understands and is accountable for their impact to the system. </a:t>
            </a:r>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38253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keeping with the financial literacy theme of this Forum, here are some typical and innovative tactics and ideas for capital providers to consider to help shift the financial system to be more beneficial to small business. </a:t>
            </a:r>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8150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3166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26012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11204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pPr/>
              <a:t>22</a:t>
            </a:fld>
            <a:endParaRPr lang="en-US" dirty="0"/>
          </a:p>
        </p:txBody>
      </p:sp>
    </p:spTree>
    <p:extLst>
      <p:ext uri="{BB962C8B-B14F-4D97-AF65-F5344CB8AC3E}">
        <p14:creationId xmlns:p14="http://schemas.microsoft.com/office/powerpoint/2010/main" val="75622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racial wealth gap is primarily due to biased historic and current policies and not due to individual choices.  These policies have produced:</a:t>
            </a:r>
          </a:p>
          <a:p>
            <a:pPr marL="936026" lvl="1" indent="-285750">
              <a:buFont typeface="Arial" panose="020B0604020202020204" pitchFamily="34" charset="0"/>
              <a:buChar char="•"/>
            </a:pPr>
            <a:r>
              <a:rPr lang="en-US" baseline="0" dirty="0" smtClean="0"/>
              <a:t>Lower wages</a:t>
            </a:r>
          </a:p>
          <a:p>
            <a:pPr marL="936026" lvl="1" indent="-285750">
              <a:buFont typeface="Arial" panose="020B0604020202020204" pitchFamily="34" charset="0"/>
              <a:buChar char="•"/>
            </a:pPr>
            <a:r>
              <a:rPr lang="en-US" baseline="0" dirty="0" smtClean="0"/>
              <a:t>Higher unemployment</a:t>
            </a:r>
          </a:p>
          <a:p>
            <a:pPr marL="936026" lvl="1" indent="-285750">
              <a:buFont typeface="Arial" panose="020B0604020202020204" pitchFamily="34" charset="0"/>
              <a:buChar char="•"/>
            </a:pPr>
            <a:r>
              <a:rPr lang="en-US" baseline="0" dirty="0" smtClean="0"/>
              <a:t>Higher rates of incarceration</a:t>
            </a:r>
          </a:p>
          <a:p>
            <a:pPr marL="0" lvl="0" indent="0">
              <a:buFont typeface="Arial" panose="020B0604020202020204" pitchFamily="34" charset="0"/>
              <a:buNone/>
            </a:pPr>
            <a:r>
              <a:rPr lang="en-US" baseline="0" dirty="0" smtClean="0"/>
              <a:t>Within the African American community.</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U.S. policies that contributed to racial wealth gap</a:t>
            </a:r>
          </a:p>
          <a:p>
            <a:pPr marL="936026" lvl="1" indent="-285750">
              <a:buFont typeface="Arial" panose="020B0604020202020204" pitchFamily="34" charset="0"/>
              <a:buChar char="•"/>
            </a:pPr>
            <a:r>
              <a:rPr lang="en-US" baseline="0" dirty="0" smtClean="0"/>
              <a:t>Slavery itself kept most African Americans from accruing wealth for the almost 250 years that slavery existed in the U.S.</a:t>
            </a:r>
          </a:p>
          <a:p>
            <a:pPr marL="936026" lvl="1" indent="-285750">
              <a:buFont typeface="Arial" panose="020B0604020202020204" pitchFamily="34" charset="0"/>
              <a:buChar char="•"/>
            </a:pPr>
            <a:r>
              <a:rPr lang="en-US" baseline="0" dirty="0" smtClean="0"/>
              <a:t>After slavery ended, the Homestead Act of 1862 gave land for free to overwhelmingly white settlers and thus helped them build assets.</a:t>
            </a:r>
          </a:p>
          <a:p>
            <a:pPr marL="936026" lvl="1" indent="-285750">
              <a:buFont typeface="Arial" panose="020B0604020202020204" pitchFamily="34" charset="0"/>
              <a:buChar char="•"/>
            </a:pPr>
            <a:r>
              <a:rPr lang="en-US" baseline="0" dirty="0" smtClean="0"/>
              <a:t>During the Great Depression, FDR’s New Deal built an American middle class but largely excluded African Americans; legislation for the minimum wage. </a:t>
            </a:r>
          </a:p>
          <a:p>
            <a:pPr marL="936026" lvl="1" indent="-285750">
              <a:buFont typeface="Arial" panose="020B0604020202020204" pitchFamily="34" charset="0"/>
              <a:buChar char="•"/>
            </a:pPr>
            <a:r>
              <a:rPr lang="en-US" baseline="0" dirty="0" smtClean="0"/>
              <a:t>Social security, unemployment insurance and workers’ compensation excluded agriculture and domestic work, thereby excluding most African Americans.</a:t>
            </a:r>
          </a:p>
          <a:p>
            <a:pPr marL="936026" lvl="1" indent="-285750">
              <a:buFont typeface="Arial" panose="020B0604020202020204" pitchFamily="34" charset="0"/>
              <a:buChar char="•"/>
            </a:pPr>
            <a:r>
              <a:rPr lang="en-US" baseline="0" dirty="0" smtClean="0"/>
              <a:t>Post-World War II, the GI Bill of Rights helped to further develop the white middle class, including paying for tuition and low-interest mortgages.</a:t>
            </a:r>
          </a:p>
          <a:p>
            <a:pPr marL="285750" indent="-2857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381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Raj </a:t>
            </a:r>
            <a:r>
              <a:rPr lang="en-US" baseline="0" dirty="0" err="1" smtClean="0"/>
              <a:t>Chetty</a:t>
            </a:r>
            <a:r>
              <a:rPr lang="en-US" baseline="0" dirty="0" smtClean="0"/>
              <a:t> is an economist at Harvard University and he partners with other researchers at Stanford University and Rhode Island. His work in economic mobility is very in depth and comprehensive. He and his team make the findings accessible to technical and non-technical audiences. More economic mobility research and findings may be read at https://opportunityinsights.org/paper/</a:t>
            </a:r>
          </a:p>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4220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Percentile examples: A child in the 90</a:t>
            </a:r>
            <a:r>
              <a:rPr lang="en-US" baseline="30000" dirty="0" smtClean="0"/>
              <a:t>th</a:t>
            </a:r>
            <a:r>
              <a:rPr lang="en-US" baseline="0" dirty="0" smtClean="0"/>
              <a:t> percentile of height for her age is taller than 90% of children that age. A student who tested in the 40</a:t>
            </a:r>
            <a:r>
              <a:rPr lang="en-US" baseline="30000" dirty="0" smtClean="0"/>
              <a:t>th</a:t>
            </a:r>
            <a:r>
              <a:rPr lang="en-US" baseline="0" dirty="0" smtClean="0"/>
              <a:t> percentile on a standardized test means 40% of student scored lower and 60% of students scored higher. </a:t>
            </a:r>
          </a:p>
          <a:p>
            <a:endParaRPr lang="en-US" baseline="0" dirty="0" smtClean="0"/>
          </a:p>
          <a:p>
            <a:r>
              <a:rPr lang="en-US" baseline="0" dirty="0" smtClean="0"/>
              <a:t>In the chart, the gains of Latino children relative to white children are about the same. This means the economic mobility gains of white and Latino children whose parents were in the 25</a:t>
            </a:r>
            <a:r>
              <a:rPr lang="en-US" baseline="30000" dirty="0" smtClean="0"/>
              <a:t>th</a:t>
            </a:r>
            <a:r>
              <a:rPr lang="en-US" baseline="0" dirty="0" smtClean="0"/>
              <a:t> percentile of income were similar. In other words, at the lower levels of income, Latinos are catching up to whites. Asian children have exceed white children. However, black children, while they have passed their parents in income, they lag behind the other three demographic groups. This feeds the cycle of losing ground with each generation. </a:t>
            </a:r>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5899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higher income levels, the outcomes for black children are much lower (by 13 percentiles) than white children. Economic mobility is lower among children from families with higher incomes too. </a:t>
            </a:r>
          </a:p>
          <a:p>
            <a:endParaRPr lang="en-US" baseline="0" dirty="0" smtClean="0"/>
          </a:p>
          <a:p>
            <a:r>
              <a:rPr lang="en-US" baseline="0" dirty="0" smtClean="0"/>
              <a:t>Note that for Latinos in this category, the gains are not close to whites. </a:t>
            </a:r>
          </a:p>
          <a:p>
            <a:endParaRPr lang="en-US" baseline="0" dirty="0" smtClean="0"/>
          </a:p>
          <a:p>
            <a:r>
              <a:rPr lang="en-US" baseline="0" dirty="0" smtClean="0"/>
              <a:t>Unlike Latinos, African Americans are not gaining economic mobility anywhere along the income spectrum. </a:t>
            </a:r>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4204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err="1" smtClean="0"/>
              <a:t>Chetty</a:t>
            </a:r>
            <a:r>
              <a:rPr lang="en-US" baseline="0" dirty="0" smtClean="0"/>
              <a:t>, et.al. report showed a stark finding that the economic mobility disparity is driven by negative outcomes for black men. </a:t>
            </a:r>
          </a:p>
          <a:p>
            <a:endParaRPr lang="en-US" baseline="0" dirty="0" smtClean="0"/>
          </a:p>
          <a:p>
            <a:r>
              <a:rPr lang="en-US" baseline="0" dirty="0" smtClean="0"/>
              <a:t>Disparity is not explained by the negative stereotypes attributed to minorities, especially African Americans, of “stay in school,” “get married/stay married,” or “work harder.” See the next slide for additional data. </a:t>
            </a:r>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7626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“pull yourself up by your bootstraps” vision of the American Dream attributes the wealth gap to individual choice and claims that the gap can be solved with:</a:t>
            </a:r>
          </a:p>
          <a:p>
            <a:pPr marL="285750" indent="-285750">
              <a:buFont typeface="Arial" panose="020B0604020202020204" pitchFamily="34" charset="0"/>
              <a:buChar char="•"/>
            </a:pPr>
            <a:r>
              <a:rPr lang="en-US" baseline="0" dirty="0" smtClean="0"/>
              <a:t>Education</a:t>
            </a:r>
          </a:p>
          <a:p>
            <a:pPr marL="285750" indent="-285750">
              <a:buFont typeface="Arial" panose="020B0604020202020204" pitchFamily="34" charset="0"/>
              <a:buChar char="•"/>
            </a:pPr>
            <a:r>
              <a:rPr lang="en-US" baseline="0" dirty="0" smtClean="0"/>
              <a:t>Marriage and family structure</a:t>
            </a:r>
          </a:p>
          <a:p>
            <a:pPr marL="285750" indent="-285750">
              <a:buFont typeface="Arial" panose="020B0604020202020204" pitchFamily="34" charset="0"/>
              <a:buChar char="•"/>
            </a:pPr>
            <a:r>
              <a:rPr lang="en-US" baseline="0" dirty="0" smtClean="0"/>
              <a:t>Full-time employment</a:t>
            </a:r>
          </a:p>
          <a:p>
            <a:pPr marL="285750" indent="-285750">
              <a:buFont typeface="Arial" panose="020B0604020202020204" pitchFamily="34" charset="0"/>
              <a:buChar char="•"/>
            </a:pPr>
            <a:r>
              <a:rPr lang="en-US" baseline="0" dirty="0" smtClean="0"/>
              <a:t>Spending habits</a:t>
            </a:r>
          </a:p>
          <a:p>
            <a:endParaRPr lang="en-US" baseline="0" dirty="0" smtClean="0"/>
          </a:p>
          <a:p>
            <a:r>
              <a:rPr lang="en-US" baseline="0" dirty="0" smtClean="0"/>
              <a:t>While these factors are important, they don’t fully close the wealth gap.</a:t>
            </a:r>
          </a:p>
          <a:p>
            <a:endParaRPr lang="en-US" baseline="0" dirty="0" smtClean="0"/>
          </a:p>
          <a:p>
            <a:r>
              <a:rPr lang="en-US" baseline="0" dirty="0" smtClean="0"/>
              <a:t>Wealth </a:t>
            </a:r>
            <a:r>
              <a:rPr lang="en-US" baseline="0" dirty="0" smtClean="0"/>
              <a:t>disparities are clear for black and Latino households when compared to white households, despite making good “life choices.”</a:t>
            </a:r>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7709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E282002-5C67-404A-ADFD-8634382EDD6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6402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30925"/>
            <a:ext cx="11052731" cy="20913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8839"/>
            <a:ext cx="9102249" cy="2493398"/>
          </a:xfrm>
        </p:spPr>
        <p:txBody>
          <a:bodyPr/>
          <a:lstStyle>
            <a:lvl1pPr marL="0" indent="0" algn="ctr">
              <a:buNone/>
              <a:defRPr>
                <a:solidFill>
                  <a:schemeClr val="tx1">
                    <a:tint val="75000"/>
                  </a:schemeClr>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88050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87777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7307" y="555594"/>
            <a:ext cx="4158319" cy="118436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576" y="555594"/>
            <a:ext cx="12265010" cy="118436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295290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241" y="3024601"/>
            <a:ext cx="11052731"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482" y="5463794"/>
            <a:ext cx="91022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093" y="9073801"/>
            <a:ext cx="4161028" cy="400110"/>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650161" y="9073801"/>
            <a:ext cx="2990739" cy="400110"/>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10/12/2019</a:t>
            </a:fld>
            <a:endParaRPr lang="en-US" dirty="0">
              <a:solidFill>
                <a:prstClr val="black">
                  <a:tint val="75000"/>
                </a:prstClr>
              </a:solidFill>
            </a:endParaRPr>
          </a:p>
        </p:txBody>
      </p:sp>
      <p:sp>
        <p:nvSpPr>
          <p:cNvPr id="6" name="Holder 6"/>
          <p:cNvSpPr>
            <a:spLocks noGrp="1"/>
          </p:cNvSpPr>
          <p:nvPr>
            <p:ph type="sldNum" sz="quarter" idx="7"/>
          </p:nvPr>
        </p:nvSpPr>
        <p:spPr>
          <a:xfrm>
            <a:off x="9362313" y="9073801"/>
            <a:ext cx="2990739" cy="400110"/>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02479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E762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4421093" y="9073801"/>
            <a:ext cx="4161028" cy="400110"/>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650161" y="9073801"/>
            <a:ext cx="2990739" cy="400110"/>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10/12/2019</a:t>
            </a:fld>
            <a:endParaRPr lang="en-US" dirty="0">
              <a:solidFill>
                <a:prstClr val="black">
                  <a:tint val="75000"/>
                </a:prstClr>
              </a:solidFill>
            </a:endParaRPr>
          </a:p>
        </p:txBody>
      </p:sp>
      <p:sp>
        <p:nvSpPr>
          <p:cNvPr id="6" name="Holder 6"/>
          <p:cNvSpPr>
            <a:spLocks noGrp="1"/>
          </p:cNvSpPr>
          <p:nvPr>
            <p:ph type="sldNum" sz="quarter" idx="7"/>
          </p:nvPr>
        </p:nvSpPr>
        <p:spPr>
          <a:xfrm>
            <a:off x="9362313" y="9073801"/>
            <a:ext cx="2990739" cy="400110"/>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90082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E7623"/>
                </a:solidFill>
                <a:latin typeface="Arial"/>
                <a:cs typeface="Arial"/>
              </a:defRPr>
            </a:lvl1pPr>
          </a:lstStyle>
          <a:p>
            <a:endParaRPr/>
          </a:p>
        </p:txBody>
      </p:sp>
      <p:sp>
        <p:nvSpPr>
          <p:cNvPr id="3" name="Holder 3"/>
          <p:cNvSpPr>
            <a:spLocks noGrp="1"/>
          </p:cNvSpPr>
          <p:nvPr>
            <p:ph sz="half" idx="2"/>
          </p:nvPr>
        </p:nvSpPr>
        <p:spPr>
          <a:xfrm>
            <a:off x="650160" y="2244058"/>
            <a:ext cx="565639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6655" y="2244058"/>
            <a:ext cx="565639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421093" y="9073801"/>
            <a:ext cx="4161028" cy="400110"/>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650161" y="9073801"/>
            <a:ext cx="2990739" cy="400110"/>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10/12/2019</a:t>
            </a:fld>
            <a:endParaRPr lang="en-US" dirty="0">
              <a:solidFill>
                <a:prstClr val="black">
                  <a:tint val="75000"/>
                </a:prstClr>
              </a:solidFill>
            </a:endParaRPr>
          </a:p>
        </p:txBody>
      </p:sp>
      <p:sp>
        <p:nvSpPr>
          <p:cNvPr id="7" name="Holder 7"/>
          <p:cNvSpPr>
            <a:spLocks noGrp="1"/>
          </p:cNvSpPr>
          <p:nvPr>
            <p:ph type="sldNum" sz="quarter" idx="7"/>
          </p:nvPr>
        </p:nvSpPr>
        <p:spPr>
          <a:xfrm>
            <a:off x="9362313" y="9073801"/>
            <a:ext cx="2990739" cy="400110"/>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6068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9019" y="307572"/>
            <a:ext cx="2420671" cy="378451"/>
          </a:xfrm>
          <a:prstGeom prst="rect">
            <a:avLst/>
          </a:prstGeom>
          <a:blipFill>
            <a:blip r:embed="rId2" cstate="print"/>
            <a:stretch>
              <a:fillRect/>
            </a:stretch>
          </a:blipFill>
        </p:spPr>
        <p:txBody>
          <a:bodyPr wrap="square" lIns="0" tIns="0" rIns="0" bIns="0" rtlCol="0"/>
          <a:lstStyle/>
          <a:p>
            <a:pPr defTabSz="457154"/>
            <a:endParaRPr sz="1800" dirty="0">
              <a:solidFill>
                <a:prstClr val="black"/>
              </a:solidFill>
            </a:endParaRPr>
          </a:p>
        </p:txBody>
      </p:sp>
      <p:sp>
        <p:nvSpPr>
          <p:cNvPr id="17" name="bk object 17"/>
          <p:cNvSpPr/>
          <p:nvPr/>
        </p:nvSpPr>
        <p:spPr>
          <a:xfrm>
            <a:off x="1" y="1003627"/>
            <a:ext cx="13003212" cy="8753147"/>
          </a:xfrm>
          <a:prstGeom prst="rect">
            <a:avLst/>
          </a:prstGeom>
          <a:blipFill>
            <a:blip r:embed="rId3" cstate="print"/>
            <a:stretch>
              <a:fillRect/>
            </a:stretch>
          </a:blipFill>
        </p:spPr>
        <p:txBody>
          <a:bodyPr wrap="square" lIns="0" tIns="0" rIns="0" bIns="0" rtlCol="0"/>
          <a:lstStyle/>
          <a:p>
            <a:pPr defTabSz="457154"/>
            <a:endParaRPr sz="1800" dirty="0">
              <a:solidFill>
                <a:prstClr val="black"/>
              </a:solidFill>
            </a:endParaRPr>
          </a:p>
        </p:txBody>
      </p:sp>
      <p:sp>
        <p:nvSpPr>
          <p:cNvPr id="2" name="Holder 2"/>
          <p:cNvSpPr>
            <a:spLocks noGrp="1"/>
          </p:cNvSpPr>
          <p:nvPr>
            <p:ph type="title"/>
          </p:nvPr>
        </p:nvSpPr>
        <p:spPr/>
        <p:txBody>
          <a:bodyPr lIns="0" tIns="0" rIns="0" bIns="0"/>
          <a:lstStyle>
            <a:lvl1pPr>
              <a:defRPr sz="2400" b="0" i="0">
                <a:solidFill>
                  <a:srgbClr val="EE7623"/>
                </a:solidFill>
                <a:latin typeface="Arial"/>
                <a:cs typeface="Arial"/>
              </a:defRPr>
            </a:lvl1pPr>
          </a:lstStyle>
          <a:p>
            <a:endParaRPr/>
          </a:p>
        </p:txBody>
      </p:sp>
      <p:sp>
        <p:nvSpPr>
          <p:cNvPr id="3" name="Holder 3"/>
          <p:cNvSpPr>
            <a:spLocks noGrp="1"/>
          </p:cNvSpPr>
          <p:nvPr>
            <p:ph type="ftr" sz="quarter" idx="5"/>
          </p:nvPr>
        </p:nvSpPr>
        <p:spPr>
          <a:xfrm>
            <a:off x="4421093" y="9073801"/>
            <a:ext cx="4161028" cy="400110"/>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650161" y="9073801"/>
            <a:ext cx="2990739" cy="400110"/>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10/12/2019</a:t>
            </a:fld>
            <a:endParaRPr lang="en-US" dirty="0">
              <a:solidFill>
                <a:prstClr val="black">
                  <a:tint val="75000"/>
                </a:prstClr>
              </a:solidFill>
            </a:endParaRPr>
          </a:p>
        </p:txBody>
      </p:sp>
      <p:sp>
        <p:nvSpPr>
          <p:cNvPr id="5" name="Holder 5"/>
          <p:cNvSpPr>
            <a:spLocks noGrp="1"/>
          </p:cNvSpPr>
          <p:nvPr>
            <p:ph type="sldNum" sz="quarter" idx="7"/>
          </p:nvPr>
        </p:nvSpPr>
        <p:spPr>
          <a:xfrm>
            <a:off x="9362313" y="9073801"/>
            <a:ext cx="2990739" cy="400110"/>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012116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9020" y="307571"/>
            <a:ext cx="2420670" cy="378451"/>
          </a:xfrm>
          <a:prstGeom prst="rect">
            <a:avLst/>
          </a:prstGeom>
          <a:blipFill>
            <a:blip r:embed="rId2" cstate="print"/>
            <a:stretch>
              <a:fillRect/>
            </a:stretch>
          </a:blipFill>
        </p:spPr>
        <p:txBody>
          <a:bodyPr wrap="square" lIns="0" tIns="0" rIns="0" bIns="0" rtlCol="0"/>
          <a:lstStyle/>
          <a:p>
            <a:pPr defTabSz="457154"/>
            <a:endParaRPr sz="1800" dirty="0">
              <a:solidFill>
                <a:prstClr val="black"/>
              </a:solidFill>
            </a:endParaRPr>
          </a:p>
        </p:txBody>
      </p:sp>
      <p:sp>
        <p:nvSpPr>
          <p:cNvPr id="2" name="Holder 2"/>
          <p:cNvSpPr>
            <a:spLocks noGrp="1"/>
          </p:cNvSpPr>
          <p:nvPr>
            <p:ph type="ftr" sz="quarter" idx="5"/>
          </p:nvPr>
        </p:nvSpPr>
        <p:spPr>
          <a:xfrm>
            <a:off x="4421093" y="9073801"/>
            <a:ext cx="4161028" cy="400110"/>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650161" y="9073801"/>
            <a:ext cx="2990739" cy="400110"/>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10/12/2019</a:t>
            </a:fld>
            <a:endParaRPr lang="en-US" dirty="0">
              <a:solidFill>
                <a:prstClr val="black">
                  <a:tint val="75000"/>
                </a:prstClr>
              </a:solidFill>
            </a:endParaRPr>
          </a:p>
        </p:txBody>
      </p:sp>
      <p:sp>
        <p:nvSpPr>
          <p:cNvPr id="4" name="Holder 4"/>
          <p:cNvSpPr>
            <a:spLocks noGrp="1"/>
          </p:cNvSpPr>
          <p:nvPr>
            <p:ph type="sldNum" sz="quarter" idx="7"/>
          </p:nvPr>
        </p:nvSpPr>
        <p:spPr>
          <a:xfrm>
            <a:off x="9362313" y="9073801"/>
            <a:ext cx="2990739" cy="400110"/>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874326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2246178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9632"/>
            <a:ext cx="11052731"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276" indent="0">
              <a:buNone/>
              <a:defRPr sz="2600">
                <a:solidFill>
                  <a:schemeClr val="tx1">
                    <a:tint val="75000"/>
                  </a:schemeClr>
                </a:solidFill>
              </a:defRPr>
            </a:lvl2pPr>
            <a:lvl3pPr marL="1300551" indent="0">
              <a:buNone/>
              <a:defRPr sz="2300">
                <a:solidFill>
                  <a:schemeClr val="tx1">
                    <a:tint val="75000"/>
                  </a:schemeClr>
                </a:solidFill>
              </a:defRPr>
            </a:lvl3pPr>
            <a:lvl4pPr marL="1950827" indent="0">
              <a:buNone/>
              <a:defRPr sz="2000">
                <a:solidFill>
                  <a:schemeClr val="tx1">
                    <a:tint val="75000"/>
                  </a:schemeClr>
                </a:solidFill>
              </a:defRPr>
            </a:lvl4pPr>
            <a:lvl5pPr marL="2601102" indent="0">
              <a:buNone/>
              <a:defRPr sz="2000">
                <a:solidFill>
                  <a:schemeClr val="tx1">
                    <a:tint val="75000"/>
                  </a:schemeClr>
                </a:solidFill>
              </a:defRPr>
            </a:lvl5pPr>
            <a:lvl6pPr marL="3251378" indent="0">
              <a:buNone/>
              <a:defRPr sz="2000">
                <a:solidFill>
                  <a:schemeClr val="tx1">
                    <a:tint val="75000"/>
                  </a:schemeClr>
                </a:solidFill>
              </a:defRPr>
            </a:lvl6pPr>
            <a:lvl7pPr marL="3901653" indent="0">
              <a:buNone/>
              <a:defRPr sz="2000">
                <a:solidFill>
                  <a:schemeClr val="tx1">
                    <a:tint val="75000"/>
                  </a:schemeClr>
                </a:solidFill>
              </a:defRPr>
            </a:lvl7pPr>
            <a:lvl8pPr marL="4551929" indent="0">
              <a:buNone/>
              <a:defRPr sz="2000">
                <a:solidFill>
                  <a:schemeClr val="tx1">
                    <a:tint val="75000"/>
                  </a:schemeClr>
                </a:solidFill>
              </a:defRPr>
            </a:lvl8pPr>
            <a:lvl9pPr marL="5202204"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188896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576" y="3238707"/>
            <a:ext cx="8210536"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52833" y="3238707"/>
            <a:ext cx="8212793"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251416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161" y="390723"/>
            <a:ext cx="11702892" cy="16261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3982"/>
            <a:ext cx="5745344"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2" y="2183982"/>
            <a:ext cx="5747601"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2"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36173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73436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206429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464"/>
            <a:ext cx="4277967"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465"/>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2" y="2041696"/>
            <a:ext cx="4277967" cy="6673906"/>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81026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1786"/>
            <a:ext cx="7801928" cy="5854065"/>
          </a:xfrm>
        </p:spPr>
        <p:txBody>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endParaRPr lang="en-US" dirty="0"/>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127F0-2A7A-5A42-81CD-A8CCE1E63353}"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173166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723"/>
            <a:ext cx="11702892" cy="1626129"/>
          </a:xfrm>
          <a:prstGeom prst="rect">
            <a:avLst/>
          </a:prstGeom>
        </p:spPr>
        <p:txBody>
          <a:bodyPr vert="horz" lIns="130055" tIns="65028" rIns="130055" bIns="650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6581"/>
            <a:ext cx="11702892" cy="6439021"/>
          </a:xfrm>
          <a:prstGeom prst="rect">
            <a:avLst/>
          </a:prstGeom>
        </p:spPr>
        <p:txBody>
          <a:bodyPr vert="horz" lIns="130055" tIns="65028" rIns="130055" bIns="65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1" y="9043086"/>
            <a:ext cx="3034083" cy="519458"/>
          </a:xfrm>
          <a:prstGeom prst="rect">
            <a:avLst/>
          </a:prstGeom>
        </p:spPr>
        <p:txBody>
          <a:bodyPr vert="horz" lIns="130055" tIns="65028" rIns="130055" bIns="65028" rtlCol="0" anchor="ctr"/>
          <a:lstStyle>
            <a:lvl1pPr algn="l">
              <a:defRPr sz="1700">
                <a:solidFill>
                  <a:schemeClr val="tx1">
                    <a:tint val="75000"/>
                  </a:schemeClr>
                </a:solidFill>
              </a:defRPr>
            </a:lvl1pPr>
          </a:lstStyle>
          <a:p>
            <a:fld id="{ABD127F0-2A7A-5A42-81CD-A8CCE1E63353}" type="datetimeFigureOut">
              <a:rPr lang="en-US" smtClean="0"/>
              <a:pPr/>
              <a:t>10/12/2019</a:t>
            </a:fld>
            <a:endParaRPr lang="en-US" dirty="0"/>
          </a:p>
        </p:txBody>
      </p:sp>
      <p:sp>
        <p:nvSpPr>
          <p:cNvPr id="5" name="Footer Placeholder 4"/>
          <p:cNvSpPr>
            <a:spLocks noGrp="1"/>
          </p:cNvSpPr>
          <p:nvPr>
            <p:ph type="ftr" sz="quarter" idx="3"/>
          </p:nvPr>
        </p:nvSpPr>
        <p:spPr>
          <a:xfrm>
            <a:off x="4442765" y="9043086"/>
            <a:ext cx="4117684" cy="519458"/>
          </a:xfrm>
          <a:prstGeom prst="rect">
            <a:avLst/>
          </a:prstGeom>
        </p:spPr>
        <p:txBody>
          <a:bodyPr vert="horz" lIns="130055" tIns="65028" rIns="130055" bIns="65028"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18969" y="9043086"/>
            <a:ext cx="3034083" cy="519458"/>
          </a:xfrm>
          <a:prstGeom prst="rect">
            <a:avLst/>
          </a:prstGeom>
        </p:spPr>
        <p:txBody>
          <a:bodyPr vert="horz" lIns="130055" tIns="65028" rIns="130055" bIns="65028" rtlCol="0" anchor="ctr"/>
          <a:lstStyle>
            <a:lvl1pPr algn="r">
              <a:defRPr sz="1700">
                <a:solidFill>
                  <a:schemeClr val="tx1">
                    <a:tint val="75000"/>
                  </a:schemeClr>
                </a:solidFill>
              </a:defRPr>
            </a:lvl1pPr>
          </a:lstStyle>
          <a:p>
            <a:fld id="{45A8C2CB-30C9-DF4F-B615-5FC8217431FE}" type="slidenum">
              <a:rPr lang="en-US" smtClean="0"/>
              <a:pPr/>
              <a:t>‹#›</a:t>
            </a:fld>
            <a:endParaRPr lang="en-US" dirty="0"/>
          </a:p>
        </p:txBody>
      </p:sp>
    </p:spTree>
    <p:extLst>
      <p:ext uri="{BB962C8B-B14F-4D97-AF65-F5344CB8AC3E}">
        <p14:creationId xmlns:p14="http://schemas.microsoft.com/office/powerpoint/2010/main" val="323814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0276" rtl="0" eaLnBrk="1" latinLnBrk="0" hangingPunct="1">
        <a:spcBef>
          <a:spcPct val="0"/>
        </a:spcBef>
        <a:buNone/>
        <a:defRPr sz="6300" kern="1200">
          <a:solidFill>
            <a:schemeClr val="tx1"/>
          </a:solidFill>
          <a:latin typeface="+mj-lt"/>
          <a:ea typeface="+mj-ea"/>
          <a:cs typeface="+mj-cs"/>
        </a:defRPr>
      </a:lvl1pPr>
    </p:titleStyle>
    <p:bodyStyle>
      <a:lvl1pPr marL="487707" indent="-487707" algn="l" defTabSz="650276" rtl="0" eaLnBrk="1" latinLnBrk="0" hangingPunct="1">
        <a:spcBef>
          <a:spcPct val="20000"/>
        </a:spcBef>
        <a:buFont typeface="Arial"/>
        <a:buChar char="•"/>
        <a:defRPr sz="4600" kern="1200">
          <a:solidFill>
            <a:schemeClr val="tx1"/>
          </a:solidFill>
          <a:latin typeface="+mn-lt"/>
          <a:ea typeface="+mn-ea"/>
          <a:cs typeface="+mn-cs"/>
        </a:defRPr>
      </a:lvl1pPr>
      <a:lvl2pPr marL="1056698" indent="-406422" algn="l" defTabSz="650276" rtl="0" eaLnBrk="1" latinLnBrk="0" hangingPunct="1">
        <a:spcBef>
          <a:spcPct val="20000"/>
        </a:spcBef>
        <a:buFont typeface="Arial"/>
        <a:buChar char="–"/>
        <a:defRPr sz="4000" kern="1200">
          <a:solidFill>
            <a:schemeClr val="tx1"/>
          </a:solidFill>
          <a:latin typeface="+mn-lt"/>
          <a:ea typeface="+mn-ea"/>
          <a:cs typeface="+mn-cs"/>
        </a:defRPr>
      </a:lvl2pPr>
      <a:lvl3pPr marL="1625689" indent="-325138" algn="l" defTabSz="650276" rtl="0" eaLnBrk="1" latinLnBrk="0" hangingPunct="1">
        <a:spcBef>
          <a:spcPct val="20000"/>
        </a:spcBef>
        <a:buFont typeface="Arial"/>
        <a:buChar char="•"/>
        <a:defRPr sz="3400" kern="1200">
          <a:solidFill>
            <a:schemeClr val="tx1"/>
          </a:solidFill>
          <a:latin typeface="+mn-lt"/>
          <a:ea typeface="+mn-ea"/>
          <a:cs typeface="+mn-cs"/>
        </a:defRPr>
      </a:lvl3pPr>
      <a:lvl4pPr marL="2275964" indent="-325138" algn="l" defTabSz="650276" rtl="0" eaLnBrk="1" latinLnBrk="0" hangingPunct="1">
        <a:spcBef>
          <a:spcPct val="20000"/>
        </a:spcBef>
        <a:buFont typeface="Arial"/>
        <a:buChar char="–"/>
        <a:defRPr sz="2800" kern="1200">
          <a:solidFill>
            <a:schemeClr val="tx1"/>
          </a:solidFill>
          <a:latin typeface="+mn-lt"/>
          <a:ea typeface="+mn-ea"/>
          <a:cs typeface="+mn-cs"/>
        </a:defRPr>
      </a:lvl4pPr>
      <a:lvl5pPr marL="2926240" indent="-325138" algn="l" defTabSz="650276" rtl="0" eaLnBrk="1" latinLnBrk="0" hangingPunct="1">
        <a:spcBef>
          <a:spcPct val="20000"/>
        </a:spcBef>
        <a:buFont typeface="Arial"/>
        <a:buChar char="»"/>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0391" y="318112"/>
            <a:ext cx="12502430" cy="369332"/>
          </a:xfrm>
          <a:prstGeom prst="rect">
            <a:avLst/>
          </a:prstGeom>
        </p:spPr>
        <p:txBody>
          <a:bodyPr wrap="square" lIns="0" tIns="0" rIns="0" bIns="0">
            <a:spAutoFit/>
          </a:bodyPr>
          <a:lstStyle>
            <a:lvl1pPr>
              <a:defRPr sz="2400" b="0" i="0">
                <a:solidFill>
                  <a:srgbClr val="EE7623"/>
                </a:solidFill>
                <a:latin typeface="Arial"/>
                <a:cs typeface="Arial"/>
              </a:defRPr>
            </a:lvl1pPr>
          </a:lstStyle>
          <a:p>
            <a:endParaRPr/>
          </a:p>
        </p:txBody>
      </p:sp>
      <p:sp>
        <p:nvSpPr>
          <p:cNvPr id="3" name="Holder 3"/>
          <p:cNvSpPr>
            <a:spLocks noGrp="1"/>
          </p:cNvSpPr>
          <p:nvPr>
            <p:ph type="body" idx="1"/>
          </p:nvPr>
        </p:nvSpPr>
        <p:spPr>
          <a:xfrm>
            <a:off x="650161" y="2244058"/>
            <a:ext cx="117028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093" y="9073801"/>
            <a:ext cx="4161028" cy="277089"/>
          </a:xfrm>
          <a:prstGeom prst="rect">
            <a:avLst/>
          </a:prstGeom>
        </p:spPr>
        <p:txBody>
          <a:bodyPr wrap="square" lIns="0" tIns="0" rIns="0" bIns="0">
            <a:spAutoFit/>
          </a:bodyPr>
          <a:lstStyle>
            <a:lvl1pPr algn="ctr">
              <a:defRPr>
                <a:solidFill>
                  <a:schemeClr val="tx1">
                    <a:tint val="75000"/>
                  </a:schemeClr>
                </a:solidFill>
              </a:defRPr>
            </a:lvl1pPr>
          </a:lstStyle>
          <a:p>
            <a:pPr defTabSz="457154"/>
            <a:endParaRPr lang="en-US" sz="1800" dirty="0">
              <a:solidFill>
                <a:prstClr val="black">
                  <a:tint val="75000"/>
                </a:prstClr>
              </a:solidFill>
            </a:endParaRPr>
          </a:p>
        </p:txBody>
      </p:sp>
      <p:sp>
        <p:nvSpPr>
          <p:cNvPr id="5" name="Holder 5"/>
          <p:cNvSpPr>
            <a:spLocks noGrp="1"/>
          </p:cNvSpPr>
          <p:nvPr>
            <p:ph type="dt" sz="half" idx="6"/>
          </p:nvPr>
        </p:nvSpPr>
        <p:spPr>
          <a:xfrm>
            <a:off x="650161" y="9073801"/>
            <a:ext cx="2990739" cy="277089"/>
          </a:xfrm>
          <a:prstGeom prst="rect">
            <a:avLst/>
          </a:prstGeom>
        </p:spPr>
        <p:txBody>
          <a:bodyPr wrap="square" lIns="0" tIns="0" rIns="0" bIns="0">
            <a:spAutoFit/>
          </a:bodyPr>
          <a:lstStyle>
            <a:lvl1pPr algn="l">
              <a:defRPr>
                <a:solidFill>
                  <a:schemeClr val="tx1">
                    <a:tint val="75000"/>
                  </a:schemeClr>
                </a:solidFill>
              </a:defRPr>
            </a:lvl1pPr>
          </a:lstStyle>
          <a:p>
            <a:pPr defTabSz="457154"/>
            <a:fld id="{1D8BD707-D9CF-40AE-B4C6-C98DA3205C09}" type="datetimeFigureOut">
              <a:rPr lang="en-US" sz="1800" smtClean="0">
                <a:solidFill>
                  <a:prstClr val="black">
                    <a:tint val="75000"/>
                  </a:prstClr>
                </a:solidFill>
              </a:rPr>
              <a:pPr defTabSz="457154"/>
              <a:t>10/12/2019</a:t>
            </a:fld>
            <a:endParaRPr lang="en-US" sz="1800" dirty="0">
              <a:solidFill>
                <a:prstClr val="black">
                  <a:tint val="75000"/>
                </a:prstClr>
              </a:solidFill>
            </a:endParaRPr>
          </a:p>
        </p:txBody>
      </p:sp>
      <p:sp>
        <p:nvSpPr>
          <p:cNvPr id="6" name="Holder 6"/>
          <p:cNvSpPr>
            <a:spLocks noGrp="1"/>
          </p:cNvSpPr>
          <p:nvPr>
            <p:ph type="sldNum" sz="quarter" idx="7"/>
          </p:nvPr>
        </p:nvSpPr>
        <p:spPr>
          <a:xfrm>
            <a:off x="9362313" y="9073801"/>
            <a:ext cx="2990739" cy="277089"/>
          </a:xfrm>
          <a:prstGeom prst="rect">
            <a:avLst/>
          </a:prstGeom>
        </p:spPr>
        <p:txBody>
          <a:bodyPr wrap="square" lIns="0" tIns="0" rIns="0" bIns="0">
            <a:spAutoFit/>
          </a:bodyPr>
          <a:lstStyle>
            <a:lvl1pPr algn="r">
              <a:defRPr>
                <a:solidFill>
                  <a:schemeClr val="tx1">
                    <a:tint val="75000"/>
                  </a:schemeClr>
                </a:solidFill>
              </a:defRPr>
            </a:lvl1pPr>
          </a:lstStyle>
          <a:p>
            <a:pPr defTabSz="457154"/>
            <a:fld id="{B6F15528-21DE-4FAA-801E-634DDDAF4B2B}" type="slidenum">
              <a:rPr lang="en-US" sz="1800" smtClean="0">
                <a:solidFill>
                  <a:prstClr val="black">
                    <a:tint val="75000"/>
                  </a:prstClr>
                </a:solidFill>
              </a:rPr>
              <a:pPr defTabSz="457154"/>
              <a:t>‹#›</a:t>
            </a:fld>
            <a:endParaRPr lang="en-US" sz="1800" dirty="0">
              <a:solidFill>
                <a:prstClr val="black">
                  <a:tint val="75000"/>
                </a:prstClr>
              </a:solidFill>
            </a:endParaRPr>
          </a:p>
        </p:txBody>
      </p:sp>
    </p:spTree>
    <p:extLst>
      <p:ext uri="{BB962C8B-B14F-4D97-AF65-F5344CB8AC3E}">
        <p14:creationId xmlns:p14="http://schemas.microsoft.com/office/powerpoint/2010/main" val="2699731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mailto:bjohnson@interis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nlee@interise.org" TargetMode="External"/><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terise.org/blog-news/interise-insights/7860-wealth1" TargetMode="External"/><Relationship Id="rId5" Type="http://schemas.openxmlformats.org/officeDocument/2006/relationships/image" Target="../media/image8.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800" y="1656918"/>
            <a:ext cx="7889546" cy="1859481"/>
          </a:xfrm>
          <a:prstGeom prst="rect">
            <a:avLst/>
          </a:prstGeom>
        </p:spPr>
        <p:txBody>
          <a:bodyPr vert="horz" wrap="square" lIns="0" tIns="12698" rIns="0" bIns="0" rtlCol="0">
            <a:spAutoFit/>
          </a:bodyPr>
          <a:lstStyle/>
          <a:p>
            <a:pPr marL="1270" algn="ctr">
              <a:spcBef>
                <a:spcPts val="100"/>
              </a:spcBef>
            </a:pPr>
            <a:r>
              <a:rPr lang="en-US" sz="4000" b="1" i="1" spc="-5" dirty="0" smtClean="0">
                <a:solidFill>
                  <a:srgbClr val="FFFFFF"/>
                </a:solidFill>
                <a:latin typeface="Arial-BoldItalicMT"/>
                <a:cs typeface="Arial-BoldItalicMT"/>
              </a:rPr>
              <a:t>Economic Mobility</a:t>
            </a:r>
            <a:br>
              <a:rPr lang="en-US" sz="4000" b="1" i="1" spc="-5" dirty="0" smtClean="0">
                <a:solidFill>
                  <a:srgbClr val="FFFFFF"/>
                </a:solidFill>
                <a:latin typeface="Arial-BoldItalicMT"/>
                <a:cs typeface="Arial-BoldItalicMT"/>
              </a:rPr>
            </a:br>
            <a:r>
              <a:rPr lang="en-US" sz="4000" b="1" i="1" spc="-5" dirty="0" smtClean="0">
                <a:solidFill>
                  <a:srgbClr val="FFFFFF"/>
                </a:solidFill>
                <a:latin typeface="Arial-BoldItalicMT"/>
                <a:cs typeface="Arial-BoldItalicMT"/>
              </a:rPr>
              <a:t>Financial Literacy</a:t>
            </a:r>
            <a:br>
              <a:rPr lang="en-US" sz="4000" b="1" i="1" spc="-5" dirty="0" smtClean="0">
                <a:solidFill>
                  <a:srgbClr val="FFFFFF"/>
                </a:solidFill>
                <a:latin typeface="Arial-BoldItalicMT"/>
                <a:cs typeface="Arial-BoldItalicMT"/>
              </a:rPr>
            </a:br>
            <a:r>
              <a:rPr lang="en-US" sz="4000" b="1" i="1" spc="-5" dirty="0" smtClean="0">
                <a:solidFill>
                  <a:srgbClr val="FFFFFF"/>
                </a:solidFill>
                <a:latin typeface="Arial-BoldItalicMT"/>
                <a:cs typeface="Arial-BoldItalicMT"/>
              </a:rPr>
              <a:t>Small Business Ownership</a:t>
            </a:r>
            <a:endParaRPr sz="4000" dirty="0">
              <a:latin typeface="Arial-BoldItalicMT"/>
              <a:cs typeface="Arial-BoldItalicMT"/>
            </a:endParaRPr>
          </a:p>
        </p:txBody>
      </p:sp>
      <p:sp>
        <p:nvSpPr>
          <p:cNvPr id="3" name="object 3"/>
          <p:cNvSpPr txBox="1"/>
          <p:nvPr/>
        </p:nvSpPr>
        <p:spPr>
          <a:xfrm>
            <a:off x="73016" y="9239543"/>
            <a:ext cx="6713670" cy="228240"/>
          </a:xfrm>
          <a:prstGeom prst="rect">
            <a:avLst/>
          </a:prstGeom>
        </p:spPr>
        <p:txBody>
          <a:bodyPr vert="horz" wrap="square" lIns="0" tIns="12698" rIns="0" bIns="0" rtlCol="0">
            <a:spAutoFit/>
          </a:bodyPr>
          <a:lstStyle/>
          <a:p>
            <a:pPr marL="12699" defTabSz="457154">
              <a:spcBef>
                <a:spcPts val="100"/>
              </a:spcBef>
            </a:pPr>
            <a:r>
              <a:rPr sz="1400" spc="5" dirty="0">
                <a:solidFill>
                  <a:srgbClr val="FFFFFF"/>
                </a:solidFill>
                <a:latin typeface="Arial"/>
                <a:cs typeface="Arial"/>
              </a:rPr>
              <a:t>©</a:t>
            </a:r>
            <a:r>
              <a:rPr sz="1400" spc="-105" dirty="0">
                <a:solidFill>
                  <a:srgbClr val="FFFFFF"/>
                </a:solidFill>
                <a:latin typeface="Arial"/>
                <a:cs typeface="Arial"/>
              </a:rPr>
              <a:t> </a:t>
            </a:r>
            <a:r>
              <a:rPr sz="1400" spc="-75" dirty="0">
                <a:solidFill>
                  <a:srgbClr val="FFFFFF"/>
                </a:solidFill>
                <a:latin typeface="Arial"/>
                <a:cs typeface="Arial"/>
              </a:rPr>
              <a:t>2017,</a:t>
            </a:r>
            <a:r>
              <a:rPr sz="1400" spc="-105" dirty="0">
                <a:solidFill>
                  <a:srgbClr val="FFFFFF"/>
                </a:solidFill>
                <a:latin typeface="Arial"/>
                <a:cs typeface="Arial"/>
              </a:rPr>
              <a:t> </a:t>
            </a:r>
            <a:r>
              <a:rPr sz="1400" spc="-25" dirty="0">
                <a:solidFill>
                  <a:srgbClr val="FFFFFF"/>
                </a:solidFill>
                <a:latin typeface="Arial"/>
                <a:cs typeface="Arial"/>
              </a:rPr>
              <a:t>Interise.</a:t>
            </a:r>
            <a:r>
              <a:rPr sz="1400" spc="-105" dirty="0">
                <a:solidFill>
                  <a:srgbClr val="FFFFFF"/>
                </a:solidFill>
                <a:latin typeface="Arial"/>
                <a:cs typeface="Arial"/>
              </a:rPr>
              <a:t> </a:t>
            </a:r>
            <a:r>
              <a:rPr sz="1400" spc="-30" dirty="0">
                <a:solidFill>
                  <a:srgbClr val="FFFFFF"/>
                </a:solidFill>
                <a:latin typeface="Arial"/>
                <a:cs typeface="Arial"/>
              </a:rPr>
              <a:t>All</a:t>
            </a:r>
            <a:r>
              <a:rPr sz="1400" spc="-105" dirty="0">
                <a:solidFill>
                  <a:srgbClr val="FFFFFF"/>
                </a:solidFill>
                <a:latin typeface="Arial"/>
                <a:cs typeface="Arial"/>
              </a:rPr>
              <a:t> </a:t>
            </a:r>
            <a:r>
              <a:rPr sz="1400" spc="-15" dirty="0">
                <a:solidFill>
                  <a:srgbClr val="FFFFFF"/>
                </a:solidFill>
                <a:latin typeface="Arial"/>
                <a:cs typeface="Arial"/>
              </a:rPr>
              <a:t>rights</a:t>
            </a:r>
            <a:r>
              <a:rPr sz="1400" spc="-105" dirty="0">
                <a:solidFill>
                  <a:srgbClr val="FFFFFF"/>
                </a:solidFill>
                <a:latin typeface="Arial"/>
                <a:cs typeface="Arial"/>
              </a:rPr>
              <a:t> </a:t>
            </a:r>
            <a:r>
              <a:rPr sz="1400" spc="-50" dirty="0">
                <a:solidFill>
                  <a:srgbClr val="FFFFFF"/>
                </a:solidFill>
                <a:latin typeface="Arial"/>
                <a:cs typeface="Arial"/>
              </a:rPr>
              <a:t>reserved.</a:t>
            </a:r>
            <a:r>
              <a:rPr sz="1400" spc="-105" dirty="0">
                <a:solidFill>
                  <a:srgbClr val="FFFFFF"/>
                </a:solidFill>
                <a:latin typeface="Arial"/>
                <a:cs typeface="Arial"/>
              </a:rPr>
              <a:t> </a:t>
            </a:r>
            <a:r>
              <a:rPr sz="1400" spc="-45" dirty="0">
                <a:solidFill>
                  <a:srgbClr val="FFFFFF"/>
                </a:solidFill>
                <a:latin typeface="Arial"/>
                <a:cs typeface="Arial"/>
              </a:rPr>
              <a:t>Permission</a:t>
            </a:r>
            <a:r>
              <a:rPr sz="1400" spc="-105" dirty="0">
                <a:solidFill>
                  <a:srgbClr val="FFFFFF"/>
                </a:solidFill>
                <a:latin typeface="Arial"/>
                <a:cs typeface="Arial"/>
              </a:rPr>
              <a:t> </a:t>
            </a:r>
            <a:r>
              <a:rPr sz="1400" spc="-15" dirty="0">
                <a:solidFill>
                  <a:srgbClr val="FFFFFF"/>
                </a:solidFill>
                <a:latin typeface="Arial"/>
                <a:cs typeface="Arial"/>
              </a:rPr>
              <a:t>required</a:t>
            </a:r>
            <a:r>
              <a:rPr sz="1400" spc="-105" dirty="0">
                <a:solidFill>
                  <a:srgbClr val="FFFFFF"/>
                </a:solidFill>
                <a:latin typeface="Arial"/>
                <a:cs typeface="Arial"/>
              </a:rPr>
              <a:t> </a:t>
            </a:r>
            <a:r>
              <a:rPr sz="1400" dirty="0">
                <a:solidFill>
                  <a:srgbClr val="FFFFFF"/>
                </a:solidFill>
                <a:latin typeface="Arial"/>
                <a:cs typeface="Arial"/>
              </a:rPr>
              <a:t>for</a:t>
            </a:r>
            <a:r>
              <a:rPr sz="1400" spc="-105" dirty="0">
                <a:solidFill>
                  <a:srgbClr val="FFFFFF"/>
                </a:solidFill>
                <a:latin typeface="Arial"/>
                <a:cs typeface="Arial"/>
              </a:rPr>
              <a:t> </a:t>
            </a:r>
            <a:r>
              <a:rPr sz="1400" spc="-10" dirty="0">
                <a:solidFill>
                  <a:srgbClr val="FFFFFF"/>
                </a:solidFill>
                <a:latin typeface="Arial"/>
                <a:cs typeface="Arial"/>
              </a:rPr>
              <a:t>reproduction</a:t>
            </a:r>
            <a:r>
              <a:rPr sz="1400" spc="-105" dirty="0">
                <a:solidFill>
                  <a:srgbClr val="FFFFFF"/>
                </a:solidFill>
                <a:latin typeface="Arial"/>
                <a:cs typeface="Arial"/>
              </a:rPr>
              <a:t> </a:t>
            </a:r>
            <a:r>
              <a:rPr sz="1400" spc="-30" dirty="0">
                <a:solidFill>
                  <a:srgbClr val="FFFFFF"/>
                </a:solidFill>
                <a:latin typeface="Arial"/>
                <a:cs typeface="Arial"/>
              </a:rPr>
              <a:t>and</a:t>
            </a:r>
            <a:r>
              <a:rPr sz="1400" spc="-105" dirty="0">
                <a:solidFill>
                  <a:srgbClr val="FFFFFF"/>
                </a:solidFill>
                <a:latin typeface="Arial"/>
                <a:cs typeface="Arial"/>
              </a:rPr>
              <a:t> </a:t>
            </a:r>
            <a:r>
              <a:rPr sz="1400" dirty="0">
                <a:solidFill>
                  <a:srgbClr val="FFFFFF"/>
                </a:solidFill>
                <a:latin typeface="Arial"/>
                <a:cs typeface="Arial"/>
              </a:rPr>
              <a:t>distribution.</a:t>
            </a:r>
            <a:endParaRPr sz="1400" dirty="0">
              <a:solidFill>
                <a:prstClr val="black"/>
              </a:solidFill>
              <a:latin typeface="Arial"/>
              <a:cs typeface="Arial"/>
            </a:endParaRPr>
          </a:p>
        </p:txBody>
      </p:sp>
      <p:sp>
        <p:nvSpPr>
          <p:cNvPr id="4" name="object 4"/>
          <p:cNvSpPr/>
          <p:nvPr/>
        </p:nvSpPr>
        <p:spPr>
          <a:xfrm>
            <a:off x="-1" y="992661"/>
            <a:ext cx="13003213" cy="0"/>
          </a:xfrm>
          <a:custGeom>
            <a:avLst/>
            <a:gdLst/>
            <a:ahLst/>
            <a:cxnLst/>
            <a:rect l="l" t="t" r="r" b="b"/>
            <a:pathLst>
              <a:path w="13004800">
                <a:moveTo>
                  <a:pt x="0" y="0"/>
                </a:moveTo>
                <a:lnTo>
                  <a:pt x="13004799" y="0"/>
                </a:lnTo>
              </a:path>
            </a:pathLst>
          </a:custGeom>
          <a:ln w="9524">
            <a:solidFill>
              <a:srgbClr val="EE7623"/>
            </a:solidFill>
          </a:ln>
        </p:spPr>
        <p:txBody>
          <a:bodyPr wrap="square" lIns="0" tIns="0" rIns="0" bIns="0" rtlCol="0"/>
          <a:lstStyle/>
          <a:p>
            <a:pPr defTabSz="457154"/>
            <a:endParaRPr sz="1800" dirty="0">
              <a:solidFill>
                <a:prstClr val="black"/>
              </a:solidFill>
            </a:endParaRPr>
          </a:p>
        </p:txBody>
      </p:sp>
      <p:sp>
        <p:nvSpPr>
          <p:cNvPr id="5" name="object 2"/>
          <p:cNvSpPr txBox="1">
            <a:spLocks/>
          </p:cNvSpPr>
          <p:nvPr/>
        </p:nvSpPr>
        <p:spPr>
          <a:xfrm>
            <a:off x="73174" y="6431113"/>
            <a:ext cx="7889546" cy="2218554"/>
          </a:xfrm>
          <a:prstGeom prst="rect">
            <a:avLst/>
          </a:prstGeom>
        </p:spPr>
        <p:txBody>
          <a:bodyPr vert="horz" wrap="square" lIns="0" tIns="12698" rIns="0" bIns="0" rtlCol="0">
            <a:spAutoFit/>
          </a:bodyPr>
          <a:lstStyle>
            <a:lvl1pPr>
              <a:defRPr sz="2400" b="0" i="0">
                <a:solidFill>
                  <a:srgbClr val="EE7623"/>
                </a:solidFill>
                <a:latin typeface="Arial"/>
                <a:ea typeface="+mj-ea"/>
                <a:cs typeface="Arial"/>
              </a:defRPr>
            </a:lvl1pPr>
          </a:lstStyle>
          <a:p>
            <a:pPr marL="1270" algn="ctr" defTabSz="914400">
              <a:spcBef>
                <a:spcPts val="100"/>
              </a:spcBef>
            </a:pPr>
            <a:r>
              <a:rPr lang="en-US" sz="2800" kern="0" spc="-5" dirty="0" smtClean="0">
                <a:solidFill>
                  <a:srgbClr val="FFFFFF"/>
                </a:solidFill>
                <a:latin typeface="Arial-BoldItalicMT"/>
                <a:cs typeface="Arial-BoldItalicMT"/>
              </a:rPr>
              <a:t>Alabama Microenterprise Network (AMEN)</a:t>
            </a:r>
          </a:p>
          <a:p>
            <a:pPr marL="1270" algn="ctr" defTabSz="914400">
              <a:spcBef>
                <a:spcPts val="100"/>
              </a:spcBef>
            </a:pPr>
            <a:r>
              <a:rPr lang="en-US" sz="2800" kern="0" spc="-5" dirty="0" smtClean="0">
                <a:solidFill>
                  <a:srgbClr val="FFFFFF"/>
                </a:solidFill>
                <a:latin typeface="Arial-BoldItalicMT"/>
                <a:cs typeface="Arial-BoldItalicMT"/>
              </a:rPr>
              <a:t>September 24, 2019</a:t>
            </a:r>
          </a:p>
          <a:p>
            <a:pPr marL="1270" algn="ctr" defTabSz="914400">
              <a:spcBef>
                <a:spcPts val="100"/>
              </a:spcBef>
            </a:pPr>
            <a:endParaRPr lang="en-US" sz="2800" kern="0" spc="-5" dirty="0">
              <a:solidFill>
                <a:srgbClr val="FFFFFF"/>
              </a:solidFill>
              <a:latin typeface="Arial-BoldItalicMT"/>
              <a:cs typeface="Arial-BoldItalicMT"/>
            </a:endParaRPr>
          </a:p>
          <a:p>
            <a:pPr marL="1270" algn="ctr" defTabSz="914400">
              <a:spcBef>
                <a:spcPts val="100"/>
              </a:spcBef>
            </a:pPr>
            <a:r>
              <a:rPr lang="en-US" sz="2800" kern="0" spc="-5" dirty="0" smtClean="0">
                <a:solidFill>
                  <a:srgbClr val="FFFFFF"/>
                </a:solidFill>
                <a:latin typeface="Arial-BoldItalicMT"/>
                <a:cs typeface="Arial-BoldItalicMT"/>
              </a:rPr>
              <a:t>Nancy S. Lee</a:t>
            </a:r>
          </a:p>
          <a:p>
            <a:pPr marL="1270" algn="ctr" defTabSz="914400">
              <a:spcBef>
                <a:spcPts val="100"/>
              </a:spcBef>
            </a:pPr>
            <a:r>
              <a:rPr lang="en-US" sz="2800" kern="0" spc="-5" dirty="0" smtClean="0">
                <a:solidFill>
                  <a:srgbClr val="FFFFFF"/>
                </a:solidFill>
                <a:latin typeface="Arial-BoldItalicMT"/>
                <a:cs typeface="Arial-BoldItalicMT"/>
              </a:rPr>
              <a:t>Interise</a:t>
            </a:r>
            <a:endParaRPr lang="en-US" sz="2800" kern="0" dirty="0">
              <a:latin typeface="Arial-BoldItalicMT"/>
              <a:cs typeface="Arial-BoldItalicMT"/>
            </a:endParaRPr>
          </a:p>
        </p:txBody>
      </p:sp>
    </p:spTree>
    <p:extLst>
      <p:ext uri="{BB962C8B-B14F-4D97-AF65-F5344CB8AC3E}">
        <p14:creationId xmlns:p14="http://schemas.microsoft.com/office/powerpoint/2010/main" val="378944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10</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Additional Intergenerational Outcomes</a:t>
            </a:r>
            <a:endParaRPr lang="en-US" sz="4000" dirty="0">
              <a:solidFill>
                <a:srgbClr val="0081A3"/>
              </a:solidFill>
              <a:latin typeface="Franklin Gothic Book" panose="020B0503020102020204" pitchFamily="34" charset="0"/>
            </a:endParaRPr>
          </a:p>
        </p:txBody>
      </p:sp>
      <p:sp>
        <p:nvSpPr>
          <p:cNvPr id="7" name="TextBox 6"/>
          <p:cNvSpPr txBox="1"/>
          <p:nvPr/>
        </p:nvSpPr>
        <p:spPr>
          <a:xfrm>
            <a:off x="1048543" y="2310288"/>
            <a:ext cx="10906126" cy="4401205"/>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a:latin typeface="Franklin Gothic Book" panose="020B0503020102020204" pitchFamily="34" charset="0"/>
              </a:rPr>
              <a:t>Black and white boys have more similar outcomes when they grow </a:t>
            </a:r>
            <a:r>
              <a:rPr lang="en-US" sz="4000" dirty="0" smtClean="0">
                <a:latin typeface="Franklin Gothic Book" panose="020B0503020102020204" pitchFamily="34" charset="0"/>
              </a:rPr>
              <a:t>up</a:t>
            </a:r>
            <a:endParaRPr lang="en-US" sz="4000" dirty="0">
              <a:latin typeface="Franklin Gothic Book" panose="020B0503020102020204" pitchFamily="34" charset="0"/>
            </a:endParaRPr>
          </a:p>
          <a:p>
            <a:pPr marL="1221776" lvl="1" indent="-571500">
              <a:spcAft>
                <a:spcPts val="1200"/>
              </a:spcAft>
              <a:buClr>
                <a:srgbClr val="EE7623"/>
              </a:buClr>
              <a:buFont typeface="Symbol" panose="05050102010706020507" pitchFamily="18" charset="2"/>
              <a:buChar char="·"/>
            </a:pPr>
            <a:r>
              <a:rPr lang="en-US" sz="3200" dirty="0" smtClean="0">
                <a:latin typeface="Franklin Gothic Book" panose="020B0503020102020204" pitchFamily="34" charset="0"/>
              </a:rPr>
              <a:t>In low-poverty neighborhoods,</a:t>
            </a:r>
            <a:endParaRPr lang="en-US" sz="3200" dirty="0">
              <a:latin typeface="Franklin Gothic Book" panose="020B0503020102020204" pitchFamily="34" charset="0"/>
            </a:endParaRPr>
          </a:p>
          <a:p>
            <a:pPr marL="1221776" lvl="1" indent="-571500">
              <a:spcAft>
                <a:spcPts val="1200"/>
              </a:spcAft>
              <a:buClr>
                <a:srgbClr val="EE7623"/>
              </a:buClr>
              <a:buFont typeface="Symbol" panose="05050102010706020507" pitchFamily="18" charset="2"/>
              <a:buChar char="·"/>
            </a:pPr>
            <a:r>
              <a:rPr lang="en-US" sz="3200" dirty="0" smtClean="0">
                <a:latin typeface="Franklin Gothic Book" panose="020B0503020102020204" pitchFamily="34" charset="0"/>
              </a:rPr>
              <a:t>With low </a:t>
            </a:r>
            <a:r>
              <a:rPr lang="en-US" sz="3200" dirty="0">
                <a:latin typeface="Franklin Gothic Book" panose="020B0503020102020204" pitchFamily="34" charset="0"/>
              </a:rPr>
              <a:t>levels of racial bias among </a:t>
            </a:r>
            <a:r>
              <a:rPr lang="en-US" sz="3200" dirty="0" smtClean="0">
                <a:latin typeface="Franklin Gothic Book" panose="020B0503020102020204" pitchFamily="34" charset="0"/>
              </a:rPr>
              <a:t>whites, and </a:t>
            </a:r>
            <a:endParaRPr lang="en-US" sz="3200" dirty="0">
              <a:latin typeface="Franklin Gothic Book" panose="020B0503020102020204" pitchFamily="34" charset="0"/>
            </a:endParaRPr>
          </a:p>
          <a:p>
            <a:pPr marL="1221776" lvl="1" indent="-571500">
              <a:spcAft>
                <a:spcPts val="1200"/>
              </a:spcAft>
              <a:buClr>
                <a:srgbClr val="EE7623"/>
              </a:buClr>
              <a:buFont typeface="Symbol" panose="05050102010706020507" pitchFamily="18" charset="2"/>
              <a:buChar char="·"/>
            </a:pPr>
            <a:r>
              <a:rPr lang="en-US" sz="3200" dirty="0" smtClean="0">
                <a:latin typeface="Franklin Gothic Book" panose="020B0503020102020204" pitchFamily="34" charset="0"/>
              </a:rPr>
              <a:t>With high </a:t>
            </a:r>
            <a:r>
              <a:rPr lang="en-US" sz="3200" dirty="0">
                <a:latin typeface="Franklin Gothic Book" panose="020B0503020102020204" pitchFamily="34" charset="0"/>
              </a:rPr>
              <a:t>rates of </a:t>
            </a:r>
            <a:r>
              <a:rPr lang="en-US" sz="3200" dirty="0" smtClean="0">
                <a:latin typeface="Franklin Gothic Book" panose="020B0503020102020204" pitchFamily="34" charset="0"/>
              </a:rPr>
              <a:t>a present father among </a:t>
            </a:r>
            <a:r>
              <a:rPr lang="en-US" sz="3200" dirty="0">
                <a:latin typeface="Franklin Gothic Book" panose="020B0503020102020204" pitchFamily="34" charset="0"/>
              </a:rPr>
              <a:t>blacks. </a:t>
            </a:r>
          </a:p>
          <a:p>
            <a:pPr marL="1221776" lvl="1" indent="-571500">
              <a:spcAft>
                <a:spcPts val="1200"/>
              </a:spcAft>
              <a:buClr>
                <a:srgbClr val="EE7623"/>
              </a:buClr>
              <a:buFont typeface="Symbol" panose="05050102010706020507" pitchFamily="18" charset="2"/>
              <a:buChar char="·"/>
            </a:pPr>
            <a:r>
              <a:rPr lang="en-US" sz="3200" dirty="0">
                <a:latin typeface="Franklin Gothic Book" panose="020B0503020102020204" pitchFamily="34" charset="0"/>
              </a:rPr>
              <a:t>However, fewer than 5% of </a:t>
            </a:r>
            <a:r>
              <a:rPr lang="en-US" sz="3200" dirty="0" smtClean="0">
                <a:latin typeface="Franklin Gothic Book" panose="020B0503020102020204" pitchFamily="34" charset="0"/>
              </a:rPr>
              <a:t>African American children </a:t>
            </a:r>
            <a:r>
              <a:rPr lang="en-US" sz="3200" dirty="0">
                <a:latin typeface="Franklin Gothic Book" panose="020B0503020102020204" pitchFamily="34" charset="0"/>
              </a:rPr>
              <a:t>grow up in such environments. </a:t>
            </a:r>
          </a:p>
        </p:txBody>
      </p:sp>
    </p:spTree>
    <p:extLst>
      <p:ext uri="{BB962C8B-B14F-4D97-AF65-F5344CB8AC3E}">
        <p14:creationId xmlns:p14="http://schemas.microsoft.com/office/powerpoint/2010/main" val="378447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11</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1323439"/>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Need for Systemic Change that Affects Intergenerational Outcomes</a:t>
            </a:r>
            <a:endParaRPr lang="en-US" sz="4000" dirty="0">
              <a:solidFill>
                <a:srgbClr val="0081A3"/>
              </a:solidFill>
              <a:latin typeface="Franklin Gothic Book" panose="020B0503020102020204" pitchFamily="34" charset="0"/>
            </a:endParaRPr>
          </a:p>
        </p:txBody>
      </p:sp>
      <p:sp>
        <p:nvSpPr>
          <p:cNvPr id="7" name="TextBox 6"/>
          <p:cNvSpPr txBox="1"/>
          <p:nvPr/>
        </p:nvSpPr>
        <p:spPr>
          <a:xfrm>
            <a:off x="1048543" y="2698649"/>
            <a:ext cx="10906126" cy="5478423"/>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Need to change systematically.</a:t>
            </a:r>
          </a:p>
          <a:p>
            <a:pPr marL="571500" indent="-571500">
              <a:spcAft>
                <a:spcPts val="1200"/>
              </a:spcAft>
              <a:buClr>
                <a:srgbClr val="EE7623"/>
              </a:buClr>
              <a:buFont typeface="Symbol" panose="05050102010706020507" pitchFamily="18" charset="2"/>
              <a:buChar char="·"/>
            </a:pPr>
            <a:r>
              <a:rPr lang="en-US" sz="4000" dirty="0">
                <a:solidFill>
                  <a:prstClr val="black"/>
                </a:solidFill>
                <a:latin typeface="Franklin Gothic Book" panose="020B0503020102020204" pitchFamily="34" charset="0"/>
              </a:rPr>
              <a:t>Improve all systems that affect neighborhoods (housing, public health, public transportation, K-12, economy, etc</a:t>
            </a:r>
            <a:r>
              <a:rPr lang="en-US" sz="4000" dirty="0" smtClean="0">
                <a:solidFill>
                  <a:prstClr val="black"/>
                </a:solidFill>
                <a:latin typeface="Franklin Gothic Book" panose="020B0503020102020204" pitchFamily="34" charset="0"/>
              </a:rPr>
              <a:t>.)</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Reduce racial and class biases. </a:t>
            </a:r>
            <a:endParaRPr lang="en-US" sz="4000" dirty="0">
              <a:solidFill>
                <a:prstClr val="black"/>
              </a:solidFill>
              <a:latin typeface="Franklin Gothic Book" panose="020B0503020102020204" pitchFamily="34" charset="0"/>
            </a:endParaRP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Create and increase opportunities for better income, financial literacy, and small business outcomes. </a:t>
            </a:r>
          </a:p>
        </p:txBody>
      </p:sp>
    </p:spTree>
    <p:extLst>
      <p:ext uri="{BB962C8B-B14F-4D97-AF65-F5344CB8AC3E}">
        <p14:creationId xmlns:p14="http://schemas.microsoft.com/office/powerpoint/2010/main" val="302749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fnguyen\Desktop\cleveland.png"/>
          <p:cNvPicPr>
            <a:picLocks noChangeArrowheads="1"/>
          </p:cNvPicPr>
          <p:nvPr/>
        </p:nvPicPr>
        <p:blipFill>
          <a:blip r:embed="rId3" cstate="print"/>
          <a:srcRect/>
          <a:stretch>
            <a:fillRect/>
          </a:stretch>
        </p:blipFill>
        <p:spPr bwMode="auto">
          <a:xfrm>
            <a:off x="-25397" y="992661"/>
            <a:ext cx="13028609" cy="4726871"/>
          </a:xfrm>
          <a:prstGeom prst="rect">
            <a:avLst/>
          </a:prstGeom>
          <a:noFill/>
        </p:spPr>
      </p:pic>
      <p:sp>
        <p:nvSpPr>
          <p:cNvPr id="11" name="Rectangle 2"/>
          <p:cNvSpPr>
            <a:spLocks/>
          </p:cNvSpPr>
          <p:nvPr/>
        </p:nvSpPr>
        <p:spPr bwMode="auto">
          <a:xfrm>
            <a:off x="634922" y="6273552"/>
            <a:ext cx="11809558" cy="2227472"/>
          </a:xfrm>
          <a:prstGeom prst="rect">
            <a:avLst/>
          </a:prstGeom>
          <a:noFill/>
          <a:ln w="12700" cap="flat">
            <a:noFill/>
            <a:miter lim="800000"/>
            <a:headEnd type="none" w="med" len="med"/>
            <a:tailEnd type="none" w="med" len="med"/>
          </a:ln>
        </p:spPr>
        <p:txBody>
          <a:bodyPr lIns="0" tIns="0" rIns="0" bIns="0" anchor="ctr"/>
          <a:lstStyle/>
          <a:p>
            <a:pPr algn="l"/>
            <a:r>
              <a:rPr lang="en-US" sz="4000" kern="5000" spc="250" dirty="0" smtClean="0">
                <a:solidFill>
                  <a:srgbClr val="0081A3"/>
                </a:solidFill>
                <a:latin typeface="Franklin Gothic Medium" panose="020B0603020102020204" pitchFamily="34" charset="0"/>
                <a:ea typeface="HelveticaNeueLT Std Blk Cn" charset="0"/>
                <a:cs typeface="Avenir Book"/>
                <a:sym typeface="HelveticaNeueLT Std Blk Cn" charset="0"/>
              </a:rPr>
              <a:t>Systemic change through small business ownership, capacity building, procurement, </a:t>
            </a:r>
            <a:br>
              <a:rPr lang="en-US" sz="4000" kern="5000" spc="250" dirty="0" smtClean="0">
                <a:solidFill>
                  <a:srgbClr val="0081A3"/>
                </a:solidFill>
                <a:latin typeface="Franklin Gothic Medium" panose="020B0603020102020204" pitchFamily="34" charset="0"/>
                <a:ea typeface="HelveticaNeueLT Std Blk Cn" charset="0"/>
                <a:cs typeface="Avenir Book"/>
                <a:sym typeface="HelveticaNeueLT Std Blk Cn" charset="0"/>
              </a:rPr>
            </a:br>
            <a:r>
              <a:rPr lang="en-US" sz="4000" kern="5000" spc="250" dirty="0" smtClean="0">
                <a:solidFill>
                  <a:srgbClr val="0081A3"/>
                </a:solidFill>
                <a:latin typeface="Franklin Gothic Medium" panose="020B0603020102020204" pitchFamily="34" charset="0"/>
                <a:ea typeface="HelveticaNeueLT Std Blk Cn" charset="0"/>
                <a:cs typeface="Avenir Book"/>
                <a:sym typeface="HelveticaNeueLT Std Blk Cn" charset="0"/>
              </a:rPr>
              <a:t>and access to capital. </a:t>
            </a:r>
            <a:endParaRPr lang="en-US" sz="4000" kern="5000" spc="250" dirty="0">
              <a:solidFill>
                <a:srgbClr val="0081A3"/>
              </a:solidFill>
              <a:latin typeface="Franklin Gothic Medium" panose="020B0603020102020204" pitchFamily="34" charset="0"/>
              <a:ea typeface="HelveticaNeueLT Std Blk Cn" charset="0"/>
              <a:cs typeface="Avenir Book"/>
              <a:sym typeface="HelveticaNeueLT Std Blk Cn" charset="0"/>
            </a:endParaRPr>
          </a:p>
        </p:txBody>
      </p:sp>
      <p:sp>
        <p:nvSpPr>
          <p:cNvPr id="20" name="TextBox 19"/>
          <p:cNvSpPr txBox="1"/>
          <p:nvPr/>
        </p:nvSpPr>
        <p:spPr>
          <a:xfrm>
            <a:off x="16864743" y="2601502"/>
            <a:ext cx="184708" cy="492383"/>
          </a:xfrm>
          <a:prstGeom prst="rect">
            <a:avLst/>
          </a:prstGeom>
          <a:noFill/>
        </p:spPr>
        <p:txBody>
          <a:bodyPr wrap="none" rtlCol="0">
            <a:spAutoFit/>
          </a:bodyPr>
          <a:lstStyle/>
          <a:p>
            <a:endParaRPr lang="en-US" dirty="0"/>
          </a:p>
        </p:txBody>
      </p:sp>
      <p:cxnSp>
        <p:nvCxnSpPr>
          <p:cNvPr id="22" name="Straight Connector 21"/>
          <p:cNvCxnSpPr/>
          <p:nvPr/>
        </p:nvCxnSpPr>
        <p:spPr bwMode="auto">
          <a:xfrm>
            <a:off x="-1" y="5733416"/>
            <a:ext cx="13003213" cy="0"/>
          </a:xfrm>
          <a:prstGeom prst="line">
            <a:avLst/>
          </a:prstGeom>
          <a:blipFill dpi="0" rotWithShape="0">
            <a:blip r:embed="rId4" cstate="print"/>
            <a:srcRect/>
            <a:tile tx="0" ty="0" sx="100000" sy="100000" flip="none" algn="tl"/>
          </a:blipFill>
          <a:ln w="25400" cap="flat" cmpd="sng" algn="ctr">
            <a:solidFill>
              <a:srgbClr val="EE7623"/>
            </a:solidFill>
            <a:prstDash val="solid"/>
            <a:round/>
            <a:headEnd type="none" w="med" len="med"/>
            <a:tailEnd type="none" w="med" len="med"/>
          </a:ln>
          <a:effectLst/>
        </p:spPr>
      </p:cxnSp>
      <p:pic>
        <p:nvPicPr>
          <p:cNvPr id="24" name="Picture 23" descr="interise.logo.horizonta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20" y="309617"/>
            <a:ext cx="2420671" cy="378283"/>
          </a:xfrm>
          <a:prstGeom prst="rect">
            <a:avLst/>
          </a:prstGeom>
        </p:spPr>
      </p:pic>
      <p:sp>
        <p:nvSpPr>
          <p:cNvPr id="26" name="TextBox 25"/>
          <p:cNvSpPr txBox="1"/>
          <p:nvPr/>
        </p:nvSpPr>
        <p:spPr>
          <a:xfrm>
            <a:off x="15191199" y="6894905"/>
            <a:ext cx="184708" cy="492383"/>
          </a:xfrm>
          <a:prstGeom prst="rect">
            <a:avLst/>
          </a:prstGeom>
          <a:noFill/>
        </p:spPr>
        <p:txBody>
          <a:bodyPr wrap="none" rtlCol="0">
            <a:spAutoFit/>
          </a:bodyPr>
          <a:lstStyle/>
          <a:p>
            <a:endParaRPr lang="en-US" dirty="0"/>
          </a:p>
        </p:txBody>
      </p:sp>
      <p:sp>
        <p:nvSpPr>
          <p:cNvPr id="27" name="TextBox 26"/>
          <p:cNvSpPr txBox="1"/>
          <p:nvPr/>
        </p:nvSpPr>
        <p:spPr>
          <a:xfrm>
            <a:off x="15123179" y="6554804"/>
            <a:ext cx="184708" cy="492383"/>
          </a:xfrm>
          <a:prstGeom prst="rect">
            <a:avLst/>
          </a:prstGeom>
          <a:noFill/>
        </p:spPr>
        <p:txBody>
          <a:bodyPr wrap="none" rtlCol="0">
            <a:spAutoFit/>
          </a:bodyPr>
          <a:lstStyle/>
          <a:p>
            <a:endParaRPr lang="en-US" dirty="0"/>
          </a:p>
        </p:txBody>
      </p:sp>
      <p:sp>
        <p:nvSpPr>
          <p:cNvPr id="35" name="Shape 280"/>
          <p:cNvSpPr txBox="1"/>
          <p:nvPr/>
        </p:nvSpPr>
        <p:spPr>
          <a:xfrm>
            <a:off x="9676218" y="5259341"/>
            <a:ext cx="3301597" cy="441270"/>
          </a:xfrm>
          <a:prstGeom prst="rect">
            <a:avLst/>
          </a:prstGeom>
          <a:noFill/>
          <a:ln>
            <a:noFill/>
          </a:ln>
        </p:spPr>
        <p:txBody>
          <a:bodyPr lIns="91414" tIns="45694" rIns="91414" bIns="45694" anchor="t" anchorCtr="0">
            <a:noAutofit/>
          </a:bodyPr>
          <a:lstStyle/>
          <a:p>
            <a:pPr>
              <a:buSzPct val="25000"/>
            </a:pPr>
            <a:r>
              <a:rPr lang="en-US" sz="1400" dirty="0">
                <a:solidFill>
                  <a:schemeClr val="bg2">
                    <a:lumMod val="75000"/>
                  </a:schemeClr>
                </a:solidFill>
                <a:latin typeface="Source Sans Pro"/>
                <a:ea typeface="Source Sans Pro"/>
                <a:cs typeface="Source Sans Pro"/>
                <a:sym typeface="Source Sans Pro"/>
              </a:rPr>
              <a:t>© 2016, Interise. All rights reserved.</a:t>
            </a:r>
          </a:p>
        </p:txBody>
      </p:sp>
      <p:sp>
        <p:nvSpPr>
          <p:cNvPr id="23" name="Rectangle 2"/>
          <p:cNvSpPr>
            <a:spLocks/>
          </p:cNvSpPr>
          <p:nvPr/>
        </p:nvSpPr>
        <p:spPr bwMode="auto">
          <a:xfrm>
            <a:off x="634922" y="5716485"/>
            <a:ext cx="11809558" cy="914288"/>
          </a:xfrm>
          <a:prstGeom prst="rect">
            <a:avLst/>
          </a:prstGeom>
          <a:noFill/>
          <a:ln w="12700" cap="flat">
            <a:noFill/>
            <a:miter lim="800000"/>
            <a:headEnd type="none" w="med" len="med"/>
            <a:tailEnd type="none" w="med" len="med"/>
          </a:ln>
        </p:spPr>
        <p:txBody>
          <a:bodyPr lIns="0" tIns="0" rIns="0" bIns="0" anchor="ctr"/>
          <a:lstStyle/>
          <a:p>
            <a:pPr algn="l"/>
            <a:endParaRPr lang="en-US" sz="3200" b="1" kern="5000" dirty="0">
              <a:solidFill>
                <a:srgbClr val="0081A3"/>
              </a:solidFill>
              <a:latin typeface="Arial" pitchFamily="34" charset="0"/>
              <a:ea typeface="HelveticaNeueLT Std Blk Cn" charset="0"/>
              <a:cs typeface="Arial" pitchFamily="34" charset="0"/>
              <a:sym typeface="HelveticaNeueLT Std Blk Cn" charset="0"/>
            </a:endParaRPr>
          </a:p>
        </p:txBody>
      </p:sp>
      <p:cxnSp>
        <p:nvCxnSpPr>
          <p:cNvPr id="36" name="Straight Connector 35"/>
          <p:cNvCxnSpPr/>
          <p:nvPr/>
        </p:nvCxnSpPr>
        <p:spPr bwMode="auto">
          <a:xfrm>
            <a:off x="-1" y="992661"/>
            <a:ext cx="13003213" cy="0"/>
          </a:xfrm>
          <a:prstGeom prst="line">
            <a:avLst/>
          </a:prstGeom>
          <a:blipFill dpi="0" rotWithShape="0">
            <a:blip r:embed="rId4" cstate="print"/>
            <a:srcRect/>
            <a:tile tx="0" ty="0" sx="100000" sy="100000" flip="none" algn="tl"/>
          </a:blipFill>
          <a:ln w="25400" cap="flat" cmpd="sng" algn="ctr">
            <a:solidFill>
              <a:srgbClr val="EE7623"/>
            </a:solidFill>
            <a:prstDash val="solid"/>
            <a:round/>
            <a:headEnd type="none" w="med" len="med"/>
            <a:tailEnd type="none" w="med" len="med"/>
          </a:ln>
          <a:effectLst/>
        </p:spPr>
      </p:cxnSp>
    </p:spTree>
    <p:extLst>
      <p:ext uri="{BB962C8B-B14F-4D97-AF65-F5344CB8AC3E}">
        <p14:creationId xmlns:p14="http://schemas.microsoft.com/office/powerpoint/2010/main" val="363024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13</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Outcomes for Business Owners</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344831"/>
            <a:ext cx="10906126" cy="6093976"/>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African-American business owners have 12x more wealth than non-business owners.</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Minority business owners are more likely to hire minorities and to hire locally.</a:t>
            </a:r>
          </a:p>
          <a:p>
            <a:pPr marL="571500" indent="-571500">
              <a:spcAft>
                <a:spcPts val="1200"/>
              </a:spcAft>
              <a:buClr>
                <a:srgbClr val="EE7623"/>
              </a:buClr>
              <a:buFont typeface="Symbol" panose="05050102010706020507" pitchFamily="18" charset="2"/>
              <a:buChar char="·"/>
            </a:pPr>
            <a:r>
              <a:rPr lang="en-US" sz="4000" dirty="0">
                <a:latin typeface="Franklin Gothic Book" panose="020B0503020102020204" pitchFamily="34" charset="0"/>
              </a:rPr>
              <a:t>Interise impact data shows minority alumni grow revenue and jobs at a higher </a:t>
            </a:r>
            <a:r>
              <a:rPr lang="en-US" sz="4000" dirty="0" smtClean="0">
                <a:latin typeface="Franklin Gothic Book" panose="020B0503020102020204" pitchFamily="34" charset="0"/>
              </a:rPr>
              <a:t>rate.</a:t>
            </a:r>
            <a:endParaRPr lang="en-US" sz="4000" dirty="0">
              <a:latin typeface="Franklin Gothic Book" panose="020B0503020102020204" pitchFamily="34" charset="0"/>
            </a:endParaRP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Not only does entrepreneurship benefit the owner, it creates B-to-B transactions, and bolsters families through job creation.</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266591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14</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1323439"/>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Wealth a Common form of Capital </a:t>
            </a:r>
            <a:br>
              <a:rPr lang="en-US" sz="4000" dirty="0" smtClean="0">
                <a:solidFill>
                  <a:srgbClr val="0081A3"/>
                </a:solidFill>
                <a:latin typeface="Franklin Gothic Medium" panose="020B0603020102020204" pitchFamily="34" charset="0"/>
              </a:rPr>
            </a:br>
            <a:r>
              <a:rPr lang="en-US" sz="4000" dirty="0" smtClean="0">
                <a:solidFill>
                  <a:srgbClr val="0081A3"/>
                </a:solidFill>
                <a:latin typeface="Franklin Gothic Medium" panose="020B0603020102020204" pitchFamily="34" charset="0"/>
              </a:rPr>
              <a:t>for Small Business Owners</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782636" y="2821081"/>
            <a:ext cx="10906126" cy="5632311"/>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Sources of capital for small business owners</a:t>
            </a:r>
            <a:endParaRPr lang="en-US" sz="4000" dirty="0">
              <a:latin typeface="Franklin Gothic Book" panose="020B0503020102020204" pitchFamily="34" charset="0"/>
            </a:endParaRP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Personal savings</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Home equity</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Family and friends</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Personal credit cards, loans</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Lines of credit</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But </a:t>
            </a:r>
            <a:r>
              <a:rPr lang="en-US" sz="4000" dirty="0">
                <a:latin typeface="Franklin Gothic Book" panose="020B0503020102020204" pitchFamily="34" charset="0"/>
              </a:rPr>
              <a:t>minority business owners often have lower personal credit scores and insufficient </a:t>
            </a:r>
            <a:r>
              <a:rPr lang="en-US" sz="4000" dirty="0" smtClean="0">
                <a:latin typeface="Franklin Gothic Book" panose="020B0503020102020204" pitchFamily="34" charset="0"/>
              </a:rPr>
              <a:t>capital</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22940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15</a:t>
            </a:fld>
            <a:endParaRPr lang="en-US" sz="1200" dirty="0">
              <a:solidFill>
                <a:prstClr val="black"/>
              </a:solidFill>
              <a:latin typeface="Franklin Gothic Book"/>
              <a:cs typeface="Franklin Gothic Book"/>
            </a:endParaRPr>
          </a:p>
        </p:txBody>
      </p:sp>
      <p:sp>
        <p:nvSpPr>
          <p:cNvPr id="3" name="TextBox 2"/>
          <p:cNvSpPr txBox="1"/>
          <p:nvPr/>
        </p:nvSpPr>
        <p:spPr>
          <a:xfrm>
            <a:off x="1168399" y="1135662"/>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Capacity Building and Training</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782636" y="2115390"/>
            <a:ext cx="10906126" cy="6709529"/>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a:latin typeface="Franklin Gothic Book" panose="020B0503020102020204" pitchFamily="34" charset="0"/>
              </a:rPr>
              <a:t>Capacity building programs </a:t>
            </a:r>
            <a:r>
              <a:rPr lang="en-US" sz="4000" dirty="0" smtClean="0">
                <a:latin typeface="Franklin Gothic Book" panose="020B0503020102020204" pitchFamily="34" charset="0"/>
              </a:rPr>
              <a:t>systematically change the business (e.g. Emerging Leaders, StreetWise ‘MBA’™)</a:t>
            </a:r>
            <a:endParaRPr lang="en-US" sz="4000" dirty="0">
              <a:latin typeface="Franklin Gothic Book" panose="020B0503020102020204" pitchFamily="34" charset="0"/>
            </a:endParaRP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Provide business fundamentals</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Impart </a:t>
            </a:r>
            <a:r>
              <a:rPr lang="en-US" sz="3600" dirty="0">
                <a:latin typeface="Franklin Gothic Book" panose="020B0503020102020204" pitchFamily="34" charset="0"/>
              </a:rPr>
              <a:t>understanding of </a:t>
            </a:r>
            <a:r>
              <a:rPr lang="en-US" sz="3600" dirty="0" smtClean="0">
                <a:latin typeface="Franklin Gothic Book" panose="020B0503020102020204" pitchFamily="34" charset="0"/>
              </a:rPr>
              <a:t>strategy to move from working “in” to working “on” the business</a:t>
            </a:r>
            <a:endParaRPr lang="en-US" sz="3600" dirty="0">
              <a:latin typeface="Franklin Gothic Book" panose="020B0503020102020204" pitchFamily="34" charset="0"/>
            </a:endParaRPr>
          </a:p>
          <a:p>
            <a:pPr marL="1221776" lvl="1" indent="-571500">
              <a:spcAft>
                <a:spcPts val="1200"/>
              </a:spcAft>
              <a:buClr>
                <a:srgbClr val="EE7623"/>
              </a:buClr>
              <a:buFont typeface="Courier New" panose="02070309020205020404" pitchFamily="49" charset="0"/>
              <a:buChar char="o"/>
            </a:pPr>
            <a:r>
              <a:rPr lang="en-US" sz="3600" dirty="0">
                <a:latin typeface="Franklin Gothic Book" panose="020B0503020102020204" pitchFamily="34" charset="0"/>
              </a:rPr>
              <a:t>Change CEO behavior over </a:t>
            </a:r>
            <a:r>
              <a:rPr lang="en-US" sz="3600" dirty="0" smtClean="0">
                <a:latin typeface="Franklin Gothic Book" panose="020B0503020102020204" pitchFamily="34" charset="0"/>
              </a:rPr>
              <a:t>time</a:t>
            </a:r>
          </a:p>
          <a:p>
            <a:pPr marL="571500" indent="-571500">
              <a:spcAft>
                <a:spcPts val="1200"/>
              </a:spcAft>
              <a:buClr>
                <a:srgbClr val="EE7623"/>
              </a:buClr>
              <a:buSzPct val="150000"/>
              <a:buFont typeface="Arial" panose="020B0604020202020204" pitchFamily="34" charset="0"/>
              <a:buChar char="•"/>
            </a:pPr>
            <a:r>
              <a:rPr lang="en-US" sz="4000" dirty="0" smtClean="0">
                <a:latin typeface="Franklin Gothic Book" panose="020B0503020102020204" pitchFamily="34" charset="0"/>
              </a:rPr>
              <a:t>Training </a:t>
            </a:r>
            <a:r>
              <a:rPr lang="en-US" sz="4000" dirty="0">
                <a:latin typeface="Franklin Gothic Book" panose="020B0503020102020204" pitchFamily="34" charset="0"/>
              </a:rPr>
              <a:t>build skills and technical assistance addresses a specific issue </a:t>
            </a:r>
          </a:p>
          <a:p>
            <a:pPr marL="1221776" lvl="1" indent="-571500">
              <a:spcAft>
                <a:spcPts val="1200"/>
              </a:spcAft>
              <a:buClr>
                <a:srgbClr val="EE7623"/>
              </a:buClr>
              <a:buFont typeface="Courier New" panose="02070309020205020404" pitchFamily="49" charset="0"/>
              <a:buChar char="o"/>
            </a:pPr>
            <a:endParaRPr lang="en-US" sz="3600" dirty="0" smtClean="0">
              <a:latin typeface="Franklin Gothic Book" panose="020B0503020102020204" pitchFamily="34" charset="0"/>
            </a:endParaRPr>
          </a:p>
        </p:txBody>
      </p:sp>
    </p:spTree>
    <p:extLst>
      <p:ext uri="{BB962C8B-B14F-4D97-AF65-F5344CB8AC3E}">
        <p14:creationId xmlns:p14="http://schemas.microsoft.com/office/powerpoint/2010/main" val="177943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16</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Procurement Accelerates Business Growth</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782636" y="2284852"/>
            <a:ext cx="10906126" cy="5663089"/>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Contracting with anchor institutions, corporations, and government can lead to business growth</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Grows a business organically</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Diversifies revenue streams</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Promotes supplier diversity </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Invests in the community</a:t>
            </a:r>
          </a:p>
          <a:p>
            <a:pPr>
              <a:spcAft>
                <a:spcPts val="1200"/>
              </a:spcAft>
              <a:buClr>
                <a:srgbClr val="EE7623"/>
              </a:buClr>
            </a:pPr>
            <a:endParaRPr lang="en-US" sz="3200" dirty="0" smtClean="0">
              <a:latin typeface="Franklin Gothic Book" panose="020B0503020102020204" pitchFamily="34" charset="0"/>
            </a:endParaRPr>
          </a:p>
        </p:txBody>
      </p:sp>
    </p:spTree>
    <p:extLst>
      <p:ext uri="{BB962C8B-B14F-4D97-AF65-F5344CB8AC3E}">
        <p14:creationId xmlns:p14="http://schemas.microsoft.com/office/powerpoint/2010/main" val="1160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17</a:t>
            </a:fld>
            <a:endParaRPr lang="en-US" sz="1200" dirty="0">
              <a:solidFill>
                <a:prstClr val="black"/>
              </a:solidFill>
              <a:latin typeface="Franklin Gothic Book"/>
              <a:cs typeface="Franklin Gothic Book"/>
            </a:endParaRPr>
          </a:p>
        </p:txBody>
      </p:sp>
      <p:sp>
        <p:nvSpPr>
          <p:cNvPr id="3" name="TextBox 2"/>
          <p:cNvSpPr txBox="1"/>
          <p:nvPr/>
        </p:nvSpPr>
        <p:spPr>
          <a:xfrm>
            <a:off x="723900" y="1166538"/>
            <a:ext cx="116205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Leadership in Equitable Anchor Procurement (LEAP)</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052800"/>
            <a:ext cx="10906126" cy="6309420"/>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Systems approach to increasing mutually beneficial contracting opportunities </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Establishes a common goal and builds trust </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Business owners</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Anchor procurement leadership and staff</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Capital providers</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Capacity builders</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Surface mental models (implicit biases) that become leverage points to realign the system</a:t>
            </a:r>
          </a:p>
        </p:txBody>
      </p:sp>
    </p:spTree>
    <p:extLst>
      <p:ext uri="{BB962C8B-B14F-4D97-AF65-F5344CB8AC3E}">
        <p14:creationId xmlns:p14="http://schemas.microsoft.com/office/powerpoint/2010/main" val="198852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18</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Common Procurement Mental Models</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583660" y="2083096"/>
            <a:ext cx="11751012" cy="6186309"/>
          </a:xfrm>
          <a:prstGeom prst="rect">
            <a:avLst/>
          </a:prstGeom>
          <a:noFill/>
        </p:spPr>
        <p:txBody>
          <a:bodyPr wrap="square" rtlCol="0">
            <a:spAutoFit/>
          </a:bodyPr>
          <a:lstStyle/>
          <a:p>
            <a:pPr>
              <a:spcAft>
                <a:spcPts val="1200"/>
              </a:spcAft>
              <a:buClr>
                <a:srgbClr val="EE7623"/>
              </a:buClr>
            </a:pPr>
            <a:r>
              <a:rPr lang="en-US" sz="3600" dirty="0" smtClean="0">
                <a:solidFill>
                  <a:prstClr val="black"/>
                </a:solidFill>
                <a:latin typeface="Franklin Gothic Medium" panose="020B0603020102020204" pitchFamily="34" charset="0"/>
              </a:rPr>
              <a:t>Procurement</a:t>
            </a:r>
          </a:p>
          <a:p>
            <a:pPr marL="571500" indent="-571500">
              <a:spcAft>
                <a:spcPts val="1200"/>
              </a:spcAft>
              <a:buClr>
                <a:srgbClr val="EE7623"/>
              </a:buClr>
              <a:buFont typeface="Symbol" panose="05050102010706020507" pitchFamily="18" charset="2"/>
              <a:buChar char="·"/>
            </a:pPr>
            <a:r>
              <a:rPr lang="en-US" sz="3200" dirty="0" smtClean="0">
                <a:solidFill>
                  <a:prstClr val="black"/>
                </a:solidFill>
                <a:latin typeface="Franklin Gothic Book" panose="020B0503020102020204" pitchFamily="34" charset="0"/>
              </a:rPr>
              <a:t>MWBEs, DBEs are unknown quantities/too small.</a:t>
            </a:r>
          </a:p>
          <a:p>
            <a:pPr marL="571500" indent="-571500">
              <a:spcAft>
                <a:spcPts val="1200"/>
              </a:spcAft>
              <a:buClr>
                <a:srgbClr val="EE7623"/>
              </a:buClr>
              <a:buFont typeface="Symbol" panose="05050102010706020507" pitchFamily="18" charset="2"/>
              <a:buChar char="·"/>
            </a:pPr>
            <a:r>
              <a:rPr lang="en-US" sz="3200" dirty="0">
                <a:solidFill>
                  <a:prstClr val="black"/>
                </a:solidFill>
                <a:latin typeface="Franklin Gothic Book" panose="020B0503020102020204" pitchFamily="34" charset="0"/>
              </a:rPr>
              <a:t>I’m judged on short term results of best product, best price.</a:t>
            </a:r>
          </a:p>
          <a:p>
            <a:pPr marL="571500" indent="-571500">
              <a:spcAft>
                <a:spcPts val="3000"/>
              </a:spcAft>
              <a:buClr>
                <a:srgbClr val="EE7623"/>
              </a:buClr>
              <a:buFont typeface="Symbol" panose="05050102010706020507" pitchFamily="18" charset="2"/>
              <a:buChar char="·"/>
            </a:pPr>
            <a:r>
              <a:rPr lang="en-US" sz="3200" dirty="0" smtClean="0">
                <a:solidFill>
                  <a:prstClr val="black"/>
                </a:solidFill>
                <a:latin typeface="Franklin Gothic Book" panose="020B0503020102020204" pitchFamily="34" charset="0"/>
              </a:rPr>
              <a:t>It’s always been done this way. Why change.</a:t>
            </a:r>
            <a:endParaRPr lang="en-US" sz="3200" dirty="0">
              <a:solidFill>
                <a:prstClr val="black"/>
              </a:solidFill>
              <a:latin typeface="Franklin Gothic Book" panose="020B0503020102020204" pitchFamily="34" charset="0"/>
            </a:endParaRPr>
          </a:p>
          <a:p>
            <a:pPr>
              <a:spcAft>
                <a:spcPts val="1200"/>
              </a:spcAft>
              <a:buClr>
                <a:srgbClr val="EE7623"/>
              </a:buClr>
            </a:pPr>
            <a:r>
              <a:rPr lang="en-US" sz="3600" dirty="0" smtClean="0">
                <a:solidFill>
                  <a:prstClr val="black"/>
                </a:solidFill>
                <a:latin typeface="Franklin Gothic Medium" panose="020B0603020102020204" pitchFamily="34" charset="0"/>
              </a:rPr>
              <a:t>Small Business</a:t>
            </a:r>
          </a:p>
          <a:p>
            <a:pPr marL="571500" indent="-571500">
              <a:spcAft>
                <a:spcPts val="1200"/>
              </a:spcAft>
              <a:buClr>
                <a:srgbClr val="EE7623"/>
              </a:buClr>
              <a:buFont typeface="Symbol" panose="05050102010706020507" pitchFamily="18" charset="2"/>
              <a:buChar char="·"/>
            </a:pPr>
            <a:r>
              <a:rPr lang="en-US" sz="3200" dirty="0" smtClean="0">
                <a:solidFill>
                  <a:prstClr val="black"/>
                </a:solidFill>
                <a:latin typeface="Franklin Gothic Book" panose="020B0503020102020204" pitchFamily="34" charset="0"/>
              </a:rPr>
              <a:t>Why do anchors need my financials/so much paperwork?</a:t>
            </a:r>
          </a:p>
          <a:p>
            <a:pPr marL="571500" indent="-571500">
              <a:spcAft>
                <a:spcPts val="1200"/>
              </a:spcAft>
              <a:buClr>
                <a:srgbClr val="EE7623"/>
              </a:buClr>
              <a:buFont typeface="Symbol" panose="05050102010706020507" pitchFamily="18" charset="2"/>
              <a:buChar char="·"/>
            </a:pPr>
            <a:r>
              <a:rPr lang="en-US" sz="3200" dirty="0" smtClean="0">
                <a:solidFill>
                  <a:prstClr val="black"/>
                </a:solidFill>
                <a:latin typeface="Franklin Gothic Book" panose="020B0503020102020204" pitchFamily="34" charset="0"/>
              </a:rPr>
              <a:t>Because the company is certified, it should be awarded contracts. </a:t>
            </a:r>
          </a:p>
          <a:p>
            <a:pPr marL="571500" indent="-571500">
              <a:spcAft>
                <a:spcPts val="3000"/>
              </a:spcAft>
              <a:buClr>
                <a:srgbClr val="EE7623"/>
              </a:buClr>
              <a:buFont typeface="Symbol" panose="05050102010706020507" pitchFamily="18" charset="2"/>
              <a:buChar char="·"/>
            </a:pPr>
            <a:r>
              <a:rPr lang="en-US" sz="3200" dirty="0" smtClean="0">
                <a:solidFill>
                  <a:prstClr val="black"/>
                </a:solidFill>
                <a:latin typeface="Franklin Gothic Book" panose="020B0503020102020204" pitchFamily="34" charset="0"/>
              </a:rPr>
              <a:t>Why should I try? The same companies always get the contracts.</a:t>
            </a:r>
          </a:p>
        </p:txBody>
      </p:sp>
    </p:spTree>
    <p:extLst>
      <p:ext uri="{BB962C8B-B14F-4D97-AF65-F5344CB8AC3E}">
        <p14:creationId xmlns:p14="http://schemas.microsoft.com/office/powerpoint/2010/main" val="346892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19</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Capital Providers and Procurement</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310288"/>
            <a:ext cx="10906126" cy="6093976"/>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Provide working capital when a contract is won, growth capital, and startup capital</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Refer to alternative lenders and appropriate size banks</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Work with local economic development organizations on referrals to lenders and financial literacy services</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Work with unbanked and unscored individuals establish a credit profile</a:t>
            </a:r>
          </a:p>
        </p:txBody>
      </p:sp>
    </p:spTree>
    <p:extLst>
      <p:ext uri="{BB962C8B-B14F-4D97-AF65-F5344CB8AC3E}">
        <p14:creationId xmlns:p14="http://schemas.microsoft.com/office/powerpoint/2010/main" val="180847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13003213" cy="990923"/>
          </a:xfrm>
          <a:prstGeom prst="rect">
            <a:avLst/>
          </a:prstGeom>
          <a:solidFill>
            <a:srgbClr val="FFFFFF"/>
          </a:solidFill>
          <a:ln w="25400" cap="flat" cmpd="sng" algn="ctr">
            <a:noFill/>
            <a:prstDash val="solid"/>
            <a:round/>
            <a:headEnd type="none" w="med" len="med"/>
            <a:tailEnd type="none" w="med" len="med"/>
          </a:ln>
          <a:effectLst/>
        </p:spPr>
        <p:txBody>
          <a:bodyPr vert="horz" wrap="square" lIns="91441" tIns="45721" rIns="91441" bIns="45721" numCol="1" rtlCol="0" anchor="t" anchorCtr="0" compatLnSpc="1">
            <a:prstTxWarp prst="textNoShape">
              <a:avLst/>
            </a:prstTxWarp>
          </a:bodyPr>
          <a:lstStyle/>
          <a:p>
            <a:pPr algn="ctr" defTabSz="914418" fontAlgn="base">
              <a:spcBef>
                <a:spcPct val="0"/>
              </a:spcBef>
              <a:spcAft>
                <a:spcPct val="0"/>
              </a:spcAft>
            </a:pPr>
            <a:endParaRPr lang="en-US" sz="4300" dirty="0">
              <a:solidFill>
                <a:srgbClr val="000000"/>
              </a:solidFill>
              <a:latin typeface="Gill Sans" charset="0"/>
              <a:ea typeface="ヒラギノ角ゴ ProN W3" charset="0"/>
              <a:cs typeface="ヒラギノ角ゴ ProN W3" charset="0"/>
              <a:sym typeface="Gill Sans" charset="0"/>
            </a:endParaRPr>
          </a:p>
        </p:txBody>
      </p:sp>
      <p:sp>
        <p:nvSpPr>
          <p:cNvPr id="2" name="TextBox 1"/>
          <p:cNvSpPr txBox="1"/>
          <p:nvPr/>
        </p:nvSpPr>
        <p:spPr>
          <a:xfrm>
            <a:off x="12524593" y="9479687"/>
            <a:ext cx="457145" cy="261612"/>
          </a:xfrm>
          <a:prstGeom prst="rect">
            <a:avLst/>
          </a:prstGeom>
          <a:noFill/>
        </p:spPr>
        <p:txBody>
          <a:bodyPr wrap="square" lIns="91441" tIns="45721" rIns="91441" bIns="45721" rtlCol="0">
            <a:spAutoFit/>
          </a:bodyPr>
          <a:lstStyle/>
          <a:p>
            <a:fld id="{F13FC40B-1D3C-4644-8A15-64B499E44296}" type="slidenum">
              <a:rPr lang="en-US" sz="1100">
                <a:latin typeface="Franklin Gothic Book"/>
                <a:cs typeface="Franklin Gothic Book"/>
              </a:rPr>
              <a:pPr/>
              <a:t>2</a:t>
            </a:fld>
            <a:endParaRPr lang="en-US" sz="1100" dirty="0">
              <a:latin typeface="Franklin Gothic Book"/>
              <a:cs typeface="Franklin Gothic Book"/>
            </a:endParaRPr>
          </a:p>
        </p:txBody>
      </p:sp>
      <p:pic>
        <p:nvPicPr>
          <p:cNvPr id="14" name="Picture 13" descr="interise.logo.horizonta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034" y="307472"/>
            <a:ext cx="2420967" cy="378329"/>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5000" y="903970"/>
            <a:ext cx="13004800" cy="4326467"/>
          </a:xfrm>
          <a:prstGeom prst="rect">
            <a:avLst/>
          </a:prstGeom>
        </p:spPr>
      </p:pic>
      <p:cxnSp>
        <p:nvCxnSpPr>
          <p:cNvPr id="20" name="Straight Connector 19"/>
          <p:cNvCxnSpPr/>
          <p:nvPr/>
        </p:nvCxnSpPr>
        <p:spPr bwMode="auto">
          <a:xfrm>
            <a:off x="0" y="5307652"/>
            <a:ext cx="13004800" cy="0"/>
          </a:xfrm>
          <a:prstGeom prst="line">
            <a:avLst/>
          </a:prstGeom>
          <a:blipFill dpi="0" rotWithShape="0">
            <a:blip r:embed="rId4"/>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1" name="Rectangle 2"/>
          <p:cNvSpPr>
            <a:spLocks/>
          </p:cNvSpPr>
          <p:nvPr/>
        </p:nvSpPr>
        <p:spPr bwMode="auto">
          <a:xfrm>
            <a:off x="349258" y="5205680"/>
            <a:ext cx="11811000" cy="1032939"/>
          </a:xfrm>
          <a:prstGeom prst="rect">
            <a:avLst/>
          </a:prstGeom>
          <a:noFill/>
          <a:ln w="12700" cap="flat">
            <a:noFill/>
            <a:miter lim="800000"/>
            <a:headEnd type="none" w="med" len="med"/>
            <a:tailEnd type="none" w="med" len="med"/>
          </a:ln>
        </p:spPr>
        <p:txBody>
          <a:bodyPr lIns="0" tIns="0" rIns="0" bIns="0" anchor="ctr"/>
          <a:lstStyle/>
          <a:p>
            <a:pPr algn="l"/>
            <a:r>
              <a:rPr lang="en-US" sz="3600" b="1" kern="5000" dirty="0" smtClean="0">
                <a:solidFill>
                  <a:srgbClr val="0081A3"/>
                </a:solidFill>
                <a:latin typeface="Arial"/>
                <a:ea typeface="HelveticaNeueLT Std Blk Cn" charset="0"/>
                <a:cs typeface="Arial"/>
                <a:sym typeface="HelveticaNeueLT Std Blk Cn" charset="0"/>
              </a:rPr>
              <a:t>AGENDA</a:t>
            </a:r>
            <a:endParaRPr lang="en-US" sz="3600" b="1" kern="5000" dirty="0">
              <a:solidFill>
                <a:srgbClr val="0081A3"/>
              </a:solidFill>
              <a:latin typeface="Arial"/>
              <a:ea typeface="HelveticaNeueLT Std Blk Cn" charset="0"/>
              <a:cs typeface="Arial"/>
              <a:sym typeface="HelveticaNeueLT Std Blk Cn" charset="0"/>
            </a:endParaRPr>
          </a:p>
        </p:txBody>
      </p:sp>
      <p:sp>
        <p:nvSpPr>
          <p:cNvPr id="22" name="Rectangle 2"/>
          <p:cNvSpPr>
            <a:spLocks/>
          </p:cNvSpPr>
          <p:nvPr/>
        </p:nvSpPr>
        <p:spPr bwMode="auto">
          <a:xfrm>
            <a:off x="635000" y="6079403"/>
            <a:ext cx="12115800" cy="2923372"/>
          </a:xfrm>
          <a:prstGeom prst="rect">
            <a:avLst/>
          </a:prstGeom>
          <a:noFill/>
          <a:ln w="12700" cap="flat">
            <a:noFill/>
            <a:miter lim="800000"/>
            <a:headEnd type="none" w="med" len="med"/>
            <a:tailEnd type="none" w="med" len="med"/>
          </a:ln>
        </p:spPr>
        <p:txBody>
          <a:bodyPr lIns="0" tIns="0" rIns="0" bIns="0" anchor="t"/>
          <a:lstStyle/>
          <a:p>
            <a:pPr marL="342900" indent="-342900">
              <a:buClr>
                <a:srgbClr val="EF6523"/>
              </a:buClr>
              <a:buFont typeface="Arial"/>
              <a:buChar char="•"/>
            </a:pPr>
            <a:r>
              <a:rPr lang="en-US" sz="3600" kern="5000" dirty="0" smtClean="0">
                <a:solidFill>
                  <a:srgbClr val="404040"/>
                </a:solidFill>
                <a:latin typeface="Franklin Gothic Book"/>
                <a:ea typeface="HelveticaNeueLT Std Blk Cn" charset="0"/>
                <a:cs typeface="Franklin Gothic Book"/>
                <a:sym typeface="HelveticaNeueLT Std Blk Cn" charset="0"/>
              </a:rPr>
              <a:t>Racial wealth gap and economic mobility</a:t>
            </a:r>
          </a:p>
          <a:p>
            <a:pPr marL="342900" indent="-342900">
              <a:buClr>
                <a:srgbClr val="EF6523"/>
              </a:buClr>
              <a:buFont typeface="Arial"/>
              <a:buChar char="•"/>
            </a:pPr>
            <a:r>
              <a:rPr lang="en-US" sz="3600" kern="5000" dirty="0">
                <a:solidFill>
                  <a:srgbClr val="404040"/>
                </a:solidFill>
                <a:latin typeface="Franklin Gothic Book"/>
                <a:ea typeface="HelveticaNeueLT Std Blk Cn" charset="0"/>
                <a:cs typeface="Franklin Gothic Book"/>
                <a:sym typeface="HelveticaNeueLT Std Blk Cn" charset="0"/>
              </a:rPr>
              <a:t>S</a:t>
            </a:r>
            <a:r>
              <a:rPr lang="en-US" sz="3600" kern="5000" dirty="0" smtClean="0">
                <a:solidFill>
                  <a:srgbClr val="404040"/>
                </a:solidFill>
                <a:latin typeface="Franklin Gothic Book"/>
                <a:ea typeface="HelveticaNeueLT Std Blk Cn" charset="0"/>
                <a:cs typeface="Franklin Gothic Book"/>
                <a:sym typeface="HelveticaNeueLT Std Blk Cn" charset="0"/>
              </a:rPr>
              <a:t>mall business and procurement</a:t>
            </a:r>
          </a:p>
          <a:p>
            <a:pPr marL="342900" indent="-342900">
              <a:buClr>
                <a:srgbClr val="EF6523"/>
              </a:buClr>
              <a:buFont typeface="Arial"/>
              <a:buChar char="•"/>
            </a:pPr>
            <a:r>
              <a:rPr lang="en-US" sz="3600" kern="5000" dirty="0" smtClean="0">
                <a:solidFill>
                  <a:srgbClr val="404040"/>
                </a:solidFill>
                <a:latin typeface="Franklin Gothic Book"/>
                <a:ea typeface="HelveticaNeueLT Std Blk Cn" charset="0"/>
                <a:cs typeface="Franklin Gothic Book"/>
                <a:sym typeface="HelveticaNeueLT Std Blk Cn" charset="0"/>
              </a:rPr>
              <a:t>Systemic change in partnership with capital providers</a:t>
            </a:r>
            <a:endParaRPr lang="en-US" sz="2400" kern="5000" dirty="0" smtClean="0">
              <a:solidFill>
                <a:srgbClr val="404040"/>
              </a:solidFill>
              <a:latin typeface="Franklin Gothic Book"/>
              <a:ea typeface="HelveticaNeueLT Std Blk Cn" charset="0"/>
              <a:cs typeface="Franklin Gothic Book"/>
              <a:sym typeface="HelveticaNeueLT Std Blk Cn" charset="0"/>
            </a:endParaRPr>
          </a:p>
        </p:txBody>
      </p:sp>
      <p:cxnSp>
        <p:nvCxnSpPr>
          <p:cNvPr id="24" name="Straight Connector 23"/>
          <p:cNvCxnSpPr/>
          <p:nvPr/>
        </p:nvCxnSpPr>
        <p:spPr bwMode="auto">
          <a:xfrm>
            <a:off x="0" y="957865"/>
            <a:ext cx="13003213" cy="0"/>
          </a:xfrm>
          <a:prstGeom prst="line">
            <a:avLst/>
          </a:prstGeom>
          <a:blipFill dpi="0" rotWithShape="0">
            <a:blip r:embed="rId4" cstate="print"/>
            <a:srcRect/>
            <a:tile tx="0" ty="0" sx="100000" sy="100000" flip="none" algn="tl"/>
          </a:blipFill>
          <a:ln w="25400" cap="flat" cmpd="sng" algn="ctr">
            <a:solidFill>
              <a:srgbClr val="EE7623"/>
            </a:solidFill>
            <a:prstDash val="solid"/>
            <a:round/>
            <a:headEnd type="none" w="med" len="med"/>
            <a:tailEnd type="none" w="med" len="med"/>
          </a:ln>
          <a:effectLst/>
        </p:spPr>
      </p:cxnSp>
    </p:spTree>
    <p:extLst>
      <p:ext uri="{BB962C8B-B14F-4D97-AF65-F5344CB8AC3E}">
        <p14:creationId xmlns:p14="http://schemas.microsoft.com/office/powerpoint/2010/main" val="409683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20</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Capital Providers Changing the System</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310288"/>
            <a:ext cx="10906126" cy="5632311"/>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Help negotiate payment terms of a new procurement contract</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Help educate anchors and corporations on small business cash flow</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Use contracts as collateral </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Establish revolving loan funds for procurement</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Establish collateral assistance funds for construction surety bonds</a:t>
            </a:r>
          </a:p>
        </p:txBody>
      </p:sp>
    </p:spTree>
    <p:extLst>
      <p:ext uri="{BB962C8B-B14F-4D97-AF65-F5344CB8AC3E}">
        <p14:creationId xmlns:p14="http://schemas.microsoft.com/office/powerpoint/2010/main" val="265678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21</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Capital Providers Changing the System</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310288"/>
            <a:ext cx="10906126" cy="7171194"/>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Help business owners establish a business profile as early as possible</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Reduce risk to personal credit</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Report to the business credit bureaus</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Help make the business credit scores more transparent and better understood</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Increase awareness of industry specific credit reporting agencies</a:t>
            </a:r>
          </a:p>
          <a:p>
            <a:pPr marL="571500" indent="-571500">
              <a:spcAft>
                <a:spcPts val="1200"/>
              </a:spcAft>
              <a:buClr>
                <a:srgbClr val="EE7623"/>
              </a:buClr>
              <a:buFont typeface="Symbol" panose="05050102010706020507" pitchFamily="18" charset="2"/>
              <a:buChar char="·"/>
            </a:pPr>
            <a:r>
              <a:rPr lang="en-US" sz="4000" dirty="0" smtClean="0">
                <a:solidFill>
                  <a:prstClr val="black"/>
                </a:solidFill>
                <a:latin typeface="Franklin Gothic Book" panose="020B0503020102020204" pitchFamily="34" charset="0"/>
              </a:rPr>
              <a:t>Encourage suppliers to report payment history</a:t>
            </a:r>
          </a:p>
          <a:p>
            <a:pPr marL="571500" indent="-571500">
              <a:spcAft>
                <a:spcPts val="1200"/>
              </a:spcAft>
              <a:buClr>
                <a:srgbClr val="EE7623"/>
              </a:buClr>
              <a:buFont typeface="Symbol" panose="05050102010706020507" pitchFamily="18" charset="2"/>
              <a:buChar char="·"/>
            </a:pPr>
            <a:endParaRPr lang="en-US" sz="4000"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30648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140918UCIBuilding02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691454"/>
            <a:ext cx="13003213" cy="4099200"/>
          </a:xfrm>
          <a:prstGeom prst="rect">
            <a:avLst/>
          </a:prstGeom>
        </p:spPr>
      </p:pic>
      <p:cxnSp>
        <p:nvCxnSpPr>
          <p:cNvPr id="5" name="Straight Connector 4"/>
          <p:cNvCxnSpPr/>
          <p:nvPr/>
        </p:nvCxnSpPr>
        <p:spPr bwMode="auto">
          <a:xfrm>
            <a:off x="0" y="957865"/>
            <a:ext cx="13003213" cy="0"/>
          </a:xfrm>
          <a:prstGeom prst="line">
            <a:avLst/>
          </a:prstGeom>
          <a:blipFill dpi="0" rotWithShape="0">
            <a:blip r:embed="rId4" cstate="print"/>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p>
        </p:txBody>
      </p:sp>
      <p:pic>
        <p:nvPicPr>
          <p:cNvPr id="24" name="Picture 23" descr="interise.logo.horizonta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20" y="307573"/>
            <a:ext cx="2420672"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p>
        </p:txBody>
      </p:sp>
      <p:sp>
        <p:nvSpPr>
          <p:cNvPr id="54" name="Shape 280"/>
          <p:cNvSpPr txBox="1"/>
          <p:nvPr/>
        </p:nvSpPr>
        <p:spPr>
          <a:xfrm>
            <a:off x="9752410" y="9307897"/>
            <a:ext cx="3301597" cy="5251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dirty="0">
                <a:solidFill>
                  <a:schemeClr val="bg1">
                    <a:lumMod val="75000"/>
                  </a:schemeClr>
                </a:solidFill>
                <a:latin typeface="Source Sans Pro"/>
                <a:ea typeface="Source Sans Pro"/>
                <a:cs typeface="Source Sans Pro"/>
                <a:sym typeface="Source Sans Pro"/>
              </a:rPr>
              <a:t>© </a:t>
            </a:r>
            <a:r>
              <a:rPr lang="en-US" sz="1400" b="0" i="0" u="none" strike="noStrike" cap="none" dirty="0" smtClean="0">
                <a:solidFill>
                  <a:schemeClr val="bg1">
                    <a:lumMod val="75000"/>
                  </a:schemeClr>
                </a:solidFill>
                <a:latin typeface="Source Sans Pro"/>
                <a:ea typeface="Source Sans Pro"/>
                <a:cs typeface="Source Sans Pro"/>
                <a:sym typeface="Source Sans Pro"/>
              </a:rPr>
              <a:t>2016, </a:t>
            </a:r>
            <a:r>
              <a:rPr lang="en-US" sz="1400" b="0" i="0" u="none" strike="noStrike" cap="none" dirty="0">
                <a:solidFill>
                  <a:schemeClr val="bg1">
                    <a:lumMod val="75000"/>
                  </a:schemeClr>
                </a:solidFill>
                <a:latin typeface="Source Sans Pro"/>
                <a:ea typeface="Source Sans Pro"/>
                <a:cs typeface="Source Sans Pro"/>
                <a:sym typeface="Source Sans Pro"/>
              </a:rPr>
              <a:t>Interise. All rights reserved.</a:t>
            </a:r>
          </a:p>
        </p:txBody>
      </p:sp>
      <p:sp>
        <p:nvSpPr>
          <p:cNvPr id="6" name="TextBox 5"/>
          <p:cNvSpPr txBox="1"/>
          <p:nvPr/>
        </p:nvSpPr>
        <p:spPr>
          <a:xfrm>
            <a:off x="14289989" y="6724723"/>
            <a:ext cx="184666" cy="492443"/>
          </a:xfrm>
          <a:prstGeom prst="rect">
            <a:avLst/>
          </a:prstGeom>
          <a:noFill/>
        </p:spPr>
        <p:txBody>
          <a:bodyPr wrap="none" rtlCol="0">
            <a:spAutoFit/>
          </a:bodyPr>
          <a:lstStyle/>
          <a:p>
            <a:endParaRPr lang="en-US" dirty="0"/>
          </a:p>
        </p:txBody>
      </p:sp>
      <p:sp>
        <p:nvSpPr>
          <p:cNvPr id="7" name="TextBox 6"/>
          <p:cNvSpPr txBox="1"/>
          <p:nvPr/>
        </p:nvSpPr>
        <p:spPr>
          <a:xfrm>
            <a:off x="14289989" y="3048992"/>
            <a:ext cx="184666" cy="492443"/>
          </a:xfrm>
          <a:prstGeom prst="rect">
            <a:avLst/>
          </a:prstGeom>
          <a:noFill/>
        </p:spPr>
        <p:txBody>
          <a:bodyPr wrap="none" rtlCol="0">
            <a:spAutoFit/>
          </a:bodyPr>
          <a:lstStyle/>
          <a:p>
            <a:endParaRPr lang="en-US" dirty="0"/>
          </a:p>
        </p:txBody>
      </p:sp>
      <p:cxnSp>
        <p:nvCxnSpPr>
          <p:cNvPr id="36" name="Straight Connector 35"/>
          <p:cNvCxnSpPr/>
          <p:nvPr/>
        </p:nvCxnSpPr>
        <p:spPr bwMode="auto">
          <a:xfrm>
            <a:off x="0" y="5716860"/>
            <a:ext cx="13003213" cy="0"/>
          </a:xfrm>
          <a:prstGeom prst="line">
            <a:avLst/>
          </a:prstGeom>
          <a:blipFill dpi="0" rotWithShape="0">
            <a:blip r:embed="rId4" cstate="print"/>
            <a:srcRect/>
            <a:tile tx="0" ty="0" sx="100000" sy="100000" flip="none" algn="tl"/>
          </a:blipFill>
          <a:ln w="25400" cap="flat" cmpd="sng" algn="ctr">
            <a:solidFill>
              <a:srgbClr val="EE7623"/>
            </a:solidFill>
            <a:prstDash val="solid"/>
            <a:round/>
            <a:headEnd type="none" w="med" len="med"/>
            <a:tailEnd type="none" w="med" len="med"/>
          </a:ln>
          <a:effectLst/>
        </p:spPr>
      </p:cxnSp>
      <p:sp>
        <p:nvSpPr>
          <p:cNvPr id="15" name="TextBox 14"/>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latin typeface="Franklin Gothic Book"/>
                <a:cs typeface="Franklin Gothic Book"/>
              </a:rPr>
              <a:pPr/>
              <a:t>22</a:t>
            </a:fld>
            <a:endParaRPr lang="en-US" sz="1200" dirty="0">
              <a:latin typeface="Franklin Gothic Book"/>
              <a:cs typeface="Franklin Gothic Book"/>
            </a:endParaRPr>
          </a:p>
        </p:txBody>
      </p:sp>
      <p:sp>
        <p:nvSpPr>
          <p:cNvPr id="3" name="TextBox 2"/>
          <p:cNvSpPr txBox="1"/>
          <p:nvPr/>
        </p:nvSpPr>
        <p:spPr>
          <a:xfrm>
            <a:off x="3383359" y="1458918"/>
            <a:ext cx="6369051" cy="769441"/>
          </a:xfrm>
          <a:prstGeom prst="rect">
            <a:avLst/>
          </a:prstGeom>
          <a:noFill/>
        </p:spPr>
        <p:txBody>
          <a:bodyPr wrap="none" rtlCol="0">
            <a:spAutoFit/>
          </a:bodyPr>
          <a:lstStyle/>
          <a:p>
            <a:r>
              <a:rPr lang="en-US" sz="4400" dirty="0" smtClean="0">
                <a:solidFill>
                  <a:srgbClr val="0081A3"/>
                </a:solidFill>
                <a:latin typeface="Franklin Gothic Medium" panose="020B0603020102020204" pitchFamily="34" charset="0"/>
              </a:rPr>
              <a:t>Questions and Discussion</a:t>
            </a:r>
            <a:endParaRPr lang="en-US" sz="4400" dirty="0">
              <a:solidFill>
                <a:srgbClr val="0081A3"/>
              </a:solidFill>
              <a:latin typeface="Franklin Gothic Medium" panose="020B0603020102020204" pitchFamily="34" charset="0"/>
            </a:endParaRPr>
          </a:p>
        </p:txBody>
      </p:sp>
      <p:sp>
        <p:nvSpPr>
          <p:cNvPr id="4" name="TextBox 3"/>
          <p:cNvSpPr txBox="1"/>
          <p:nvPr/>
        </p:nvSpPr>
        <p:spPr>
          <a:xfrm>
            <a:off x="1555971" y="2589926"/>
            <a:ext cx="2926186" cy="2246769"/>
          </a:xfrm>
          <a:prstGeom prst="rect">
            <a:avLst/>
          </a:prstGeom>
          <a:noFill/>
        </p:spPr>
        <p:txBody>
          <a:bodyPr wrap="none" rtlCol="0">
            <a:spAutoFit/>
          </a:bodyPr>
          <a:lstStyle/>
          <a:p>
            <a:r>
              <a:rPr lang="en-US" sz="2800" dirty="0" smtClean="0">
                <a:latin typeface="Franklin Gothic Medium" panose="020B0603020102020204" pitchFamily="34" charset="0"/>
              </a:rPr>
              <a:t>Nancy S. Lee</a:t>
            </a:r>
          </a:p>
          <a:p>
            <a:r>
              <a:rPr lang="en-US" sz="2800" dirty="0" smtClean="0">
                <a:latin typeface="Franklin Gothic Medium" panose="020B0603020102020204" pitchFamily="34" charset="0"/>
              </a:rPr>
              <a:t>Director Research</a:t>
            </a:r>
            <a:br>
              <a:rPr lang="en-US" sz="2800" dirty="0" smtClean="0">
                <a:latin typeface="Franklin Gothic Medium" panose="020B0603020102020204" pitchFamily="34" charset="0"/>
              </a:rPr>
            </a:br>
            <a:r>
              <a:rPr lang="en-US" sz="2800" dirty="0" smtClean="0">
                <a:latin typeface="Franklin Gothic Medium" panose="020B0603020102020204" pitchFamily="34" charset="0"/>
              </a:rPr>
              <a:t>   and Evaluation</a:t>
            </a:r>
          </a:p>
          <a:p>
            <a:r>
              <a:rPr lang="en-US" sz="2800" dirty="0" smtClean="0">
                <a:latin typeface="Franklin Gothic Medium" panose="020B0603020102020204" pitchFamily="34" charset="0"/>
                <a:hlinkClick r:id="rId6"/>
              </a:rPr>
              <a:t>nlee@interise.org</a:t>
            </a:r>
            <a:endParaRPr lang="en-US" sz="2800" dirty="0" smtClean="0">
              <a:latin typeface="Franklin Gothic Medium" panose="020B0603020102020204" pitchFamily="34" charset="0"/>
            </a:endParaRPr>
          </a:p>
          <a:p>
            <a:r>
              <a:rPr lang="en-US" sz="2800" dirty="0" smtClean="0">
                <a:latin typeface="Franklin Gothic Medium" panose="020B0603020102020204" pitchFamily="34" charset="0"/>
              </a:rPr>
              <a:t>617-350-6316</a:t>
            </a:r>
            <a:endParaRPr lang="en-US" sz="2800" dirty="0">
              <a:latin typeface="Franklin Gothic Medium" panose="020B0603020102020204" pitchFamily="34" charset="0"/>
            </a:endParaRPr>
          </a:p>
        </p:txBody>
      </p:sp>
      <p:sp>
        <p:nvSpPr>
          <p:cNvPr id="17" name="TextBox 16"/>
          <p:cNvSpPr txBox="1"/>
          <p:nvPr/>
        </p:nvSpPr>
        <p:spPr>
          <a:xfrm>
            <a:off x="6567884" y="2589926"/>
            <a:ext cx="3566746" cy="1815882"/>
          </a:xfrm>
          <a:prstGeom prst="rect">
            <a:avLst/>
          </a:prstGeom>
          <a:noFill/>
        </p:spPr>
        <p:txBody>
          <a:bodyPr wrap="none" rtlCol="0">
            <a:spAutoFit/>
          </a:bodyPr>
          <a:lstStyle/>
          <a:p>
            <a:r>
              <a:rPr lang="en-US" sz="2800" dirty="0" smtClean="0">
                <a:latin typeface="Franklin Gothic Medium" panose="020B0603020102020204" pitchFamily="34" charset="0"/>
              </a:rPr>
              <a:t>Bernard Johnson</a:t>
            </a:r>
          </a:p>
          <a:p>
            <a:r>
              <a:rPr lang="en-US" sz="2800" dirty="0" smtClean="0">
                <a:latin typeface="Franklin Gothic Medium" panose="020B0603020102020204" pitchFamily="34" charset="0"/>
              </a:rPr>
              <a:t>Director Programs</a:t>
            </a:r>
          </a:p>
          <a:p>
            <a:r>
              <a:rPr lang="en-US" sz="2800" dirty="0" smtClean="0">
                <a:latin typeface="Franklin Gothic Medium" panose="020B0603020102020204" pitchFamily="34" charset="0"/>
                <a:hlinkClick r:id="rId7"/>
              </a:rPr>
              <a:t>bjohnson@interise.org</a:t>
            </a:r>
            <a:endParaRPr lang="en-US" sz="2800" dirty="0" smtClean="0">
              <a:latin typeface="Franklin Gothic Medium" panose="020B0603020102020204" pitchFamily="34" charset="0"/>
            </a:endParaRPr>
          </a:p>
          <a:p>
            <a:r>
              <a:rPr lang="en-US" sz="2800" dirty="0" smtClean="0">
                <a:latin typeface="Franklin Gothic Medium" panose="020B0603020102020204" pitchFamily="34" charset="0"/>
              </a:rPr>
              <a:t>617-350-6334</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404904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3</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Wealth Gap Statistics</a:t>
            </a:r>
            <a:endParaRPr lang="en-US" sz="2800" dirty="0">
              <a:solidFill>
                <a:srgbClr val="0081A3"/>
              </a:solidFill>
              <a:latin typeface="Franklin Gothic Medium" panose="020B0603020102020204" pitchFamily="34" charset="0"/>
            </a:endParaRPr>
          </a:p>
        </p:txBody>
      </p:sp>
      <p:sp>
        <p:nvSpPr>
          <p:cNvPr id="7" name="TextBox 6"/>
          <p:cNvSpPr txBox="1"/>
          <p:nvPr/>
        </p:nvSpPr>
        <p:spPr>
          <a:xfrm>
            <a:off x="926635" y="2153918"/>
            <a:ext cx="11149942" cy="7263527"/>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Whites have 10x more wealth than African-Americans and Latinos</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Over 25% of African-Americans have no or negative wealth (debt)</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The gap is more pronounced in urban areas</a:t>
            </a:r>
          </a:p>
          <a:p>
            <a:pPr marL="1221776" lvl="1" indent="-571500">
              <a:spcAft>
                <a:spcPts val="1200"/>
              </a:spcAft>
              <a:buClr>
                <a:srgbClr val="EE7623"/>
              </a:buClr>
              <a:buFont typeface="Courier New" panose="02070309020205020404" pitchFamily="49" charset="0"/>
              <a:buChar char="o"/>
            </a:pPr>
            <a:r>
              <a:rPr lang="en-US" sz="3200" dirty="0" smtClean="0">
                <a:latin typeface="Franklin Gothic Book" panose="020B0503020102020204" pitchFamily="34" charset="0"/>
              </a:rPr>
              <a:t>Median wealth of white households in Boston is $247,500, while it is almost zero for African-Americans</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By 2046, the wealth of African-American and Latino households could be 1% of white households</a:t>
            </a:r>
          </a:p>
          <a:p>
            <a:pPr marL="571500" indent="-571500">
              <a:spcAft>
                <a:spcPts val="1200"/>
              </a:spcAft>
              <a:buClr>
                <a:srgbClr val="EE7623"/>
              </a:buClr>
              <a:buFont typeface="Arial" panose="020B0604020202020204" pitchFamily="34" charset="0"/>
              <a:buChar char="•"/>
            </a:pPr>
            <a:endParaRPr lang="en-US" sz="3200" dirty="0" smtClean="0">
              <a:latin typeface="Franklin Gothic Book" panose="020B0503020102020204" pitchFamily="34" charset="0"/>
            </a:endParaRPr>
          </a:p>
        </p:txBody>
      </p:sp>
    </p:spTree>
    <p:extLst>
      <p:ext uri="{BB962C8B-B14F-4D97-AF65-F5344CB8AC3E}">
        <p14:creationId xmlns:p14="http://schemas.microsoft.com/office/powerpoint/2010/main" val="20444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4</a:t>
            </a:fld>
            <a:endParaRPr lang="en-US" sz="1200" dirty="0">
              <a:solidFill>
                <a:prstClr val="black"/>
              </a:solidFill>
              <a:latin typeface="Franklin Gothic Book"/>
              <a:cs typeface="Franklin Gothic Book"/>
            </a:endParaRPr>
          </a:p>
        </p:txBody>
      </p:sp>
      <p:sp>
        <p:nvSpPr>
          <p:cNvPr id="3" name="TextBox 2"/>
          <p:cNvSpPr txBox="1"/>
          <p:nvPr/>
        </p:nvSpPr>
        <p:spPr>
          <a:xfrm>
            <a:off x="1434306" y="1203765"/>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Disparate Economic </a:t>
            </a:r>
            <a:r>
              <a:rPr lang="en-US" sz="4000" dirty="0">
                <a:solidFill>
                  <a:srgbClr val="0081A3"/>
                </a:solidFill>
                <a:latin typeface="Franklin Gothic Medium" panose="020B0603020102020204" pitchFamily="34" charset="0"/>
              </a:rPr>
              <a:t>Mobility </a:t>
            </a:r>
            <a:r>
              <a:rPr lang="en-US" sz="4000" dirty="0" smtClean="0">
                <a:solidFill>
                  <a:srgbClr val="0081A3"/>
                </a:solidFill>
                <a:latin typeface="Franklin Gothic Medium" panose="020B0603020102020204" pitchFamily="34" charset="0"/>
              </a:rPr>
              <a:t>in a Snapshot</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371493"/>
            <a:ext cx="10906126" cy="5693866"/>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Median household income (2017)</a:t>
            </a:r>
            <a:endParaRPr lang="en-US" sz="4000" dirty="0">
              <a:latin typeface="Franklin Gothic Book" panose="020B0503020102020204" pitchFamily="34" charset="0"/>
            </a:endParaRP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$68,145 White (non-Latino)</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$81,331 Asian</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$40,258 Black </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$50,486 Latino (any race)</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$28,000 disparity between white (non-Latino) and black households</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How does this happen over generations?</a:t>
            </a:r>
          </a:p>
        </p:txBody>
      </p:sp>
    </p:spTree>
    <p:extLst>
      <p:ext uri="{BB962C8B-B14F-4D97-AF65-F5344CB8AC3E}">
        <p14:creationId xmlns:p14="http://schemas.microsoft.com/office/powerpoint/2010/main" val="334366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5</a:t>
            </a:fld>
            <a:endParaRPr lang="en-US" sz="1200" dirty="0">
              <a:solidFill>
                <a:prstClr val="black"/>
              </a:solidFill>
              <a:latin typeface="Franklin Gothic Book"/>
              <a:cs typeface="Franklin Gothic Book"/>
            </a:endParaRPr>
          </a:p>
        </p:txBody>
      </p:sp>
      <p:sp>
        <p:nvSpPr>
          <p:cNvPr id="3" name="TextBox 2"/>
          <p:cNvSpPr txBox="1"/>
          <p:nvPr/>
        </p:nvSpPr>
        <p:spPr>
          <a:xfrm>
            <a:off x="1434306" y="1203765"/>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Intergenerational Economic Mobility</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1048543" y="2161943"/>
            <a:ext cx="10906126" cy="7417415"/>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Do black and white children have similar economic outcomes based on the income of their parents? </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Economic Mobility study (Chetty, et.al., 2018)</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Parental income from 1989 to 2015 when children were ages 11-22. </a:t>
            </a:r>
          </a:p>
          <a:p>
            <a:pPr marL="1221776" lvl="1" indent="-571500">
              <a:spcAft>
                <a:spcPts val="1200"/>
              </a:spcAft>
              <a:buClr>
                <a:srgbClr val="EE7623"/>
              </a:buClr>
              <a:buFont typeface="Courier New" panose="02070309020205020404" pitchFamily="49" charset="0"/>
              <a:buChar char="o"/>
            </a:pPr>
            <a:r>
              <a:rPr lang="en-US" sz="3600" dirty="0">
                <a:latin typeface="Franklin Gothic Book" panose="020B0503020102020204" pitchFamily="34" charset="0"/>
              </a:rPr>
              <a:t>C</a:t>
            </a:r>
            <a:r>
              <a:rPr lang="en-US" sz="3600" dirty="0" smtClean="0">
                <a:latin typeface="Franklin Gothic Book" panose="020B0503020102020204" pitchFamily="34" charset="0"/>
              </a:rPr>
              <a:t>hildren’s income in 2014-2015 when they were in their mid-30’s. </a:t>
            </a:r>
          </a:p>
          <a:p>
            <a:pPr marL="1221776" lvl="1" indent="-571500">
              <a:spcAft>
                <a:spcPts val="1200"/>
              </a:spcAft>
              <a:buClr>
                <a:srgbClr val="EE7623"/>
              </a:buClr>
              <a:buFont typeface="Courier New" panose="02070309020205020404" pitchFamily="49" charset="0"/>
              <a:buChar char="o"/>
            </a:pPr>
            <a:r>
              <a:rPr lang="en-US" sz="3600" dirty="0" smtClean="0">
                <a:latin typeface="Franklin Gothic Book" panose="020B0503020102020204" pitchFamily="34" charset="0"/>
              </a:rPr>
              <a:t>Study included outcomes for 20M children.</a:t>
            </a:r>
          </a:p>
          <a:p>
            <a:pPr marL="1221776" lvl="1" indent="-571500">
              <a:spcAft>
                <a:spcPts val="1200"/>
              </a:spcAft>
              <a:buClr>
                <a:srgbClr val="EE7623"/>
              </a:buClr>
              <a:buFont typeface="Symbol" panose="05050102010706020507" pitchFamily="18" charset="2"/>
              <a:buChar char="·"/>
            </a:pPr>
            <a:endParaRPr lang="en-US" sz="3600" dirty="0" smtClean="0">
              <a:latin typeface="Franklin Gothic Book" panose="020B0503020102020204" pitchFamily="34" charset="0"/>
            </a:endParaRPr>
          </a:p>
          <a:p>
            <a:pPr>
              <a:spcAft>
                <a:spcPts val="1200"/>
              </a:spcAft>
              <a:buClr>
                <a:srgbClr val="EE7623"/>
              </a:buClr>
            </a:pPr>
            <a:endParaRPr lang="en-US" sz="4000" dirty="0" smtClean="0">
              <a:latin typeface="Franklin Gothic Book" panose="020B0503020102020204" pitchFamily="34" charset="0"/>
            </a:endParaRPr>
          </a:p>
        </p:txBody>
      </p:sp>
      <p:sp>
        <p:nvSpPr>
          <p:cNvPr id="2" name="TextBox 1"/>
          <p:cNvSpPr txBox="1"/>
          <p:nvPr/>
        </p:nvSpPr>
        <p:spPr>
          <a:xfrm>
            <a:off x="647699" y="8629650"/>
            <a:ext cx="11306969" cy="830997"/>
          </a:xfrm>
          <a:prstGeom prst="rect">
            <a:avLst/>
          </a:prstGeom>
          <a:noFill/>
        </p:spPr>
        <p:txBody>
          <a:bodyPr wrap="square" rtlCol="0">
            <a:spAutoFit/>
          </a:bodyPr>
          <a:lstStyle/>
          <a:p>
            <a:r>
              <a:rPr lang="en-US" sz="2400" dirty="0" smtClean="0"/>
              <a:t>Source: Raj Chetty, et.al. </a:t>
            </a:r>
            <a:r>
              <a:rPr lang="en-US" sz="2400" i="1" dirty="0" smtClean="0"/>
              <a:t>Race </a:t>
            </a:r>
            <a:r>
              <a:rPr lang="en-US" sz="2400" i="1" dirty="0"/>
              <a:t>and Economic Opportunity in the United </a:t>
            </a:r>
            <a:r>
              <a:rPr lang="en-US" sz="2400" i="1" dirty="0" smtClean="0"/>
              <a:t>States: An </a:t>
            </a:r>
            <a:r>
              <a:rPr lang="en-US" sz="2400" i="1" dirty="0"/>
              <a:t>Intergenerational </a:t>
            </a:r>
            <a:r>
              <a:rPr lang="en-US" sz="2400" i="1" dirty="0" smtClean="0"/>
              <a:t>Perspective. </a:t>
            </a:r>
            <a:r>
              <a:rPr lang="en-US" sz="2400" dirty="0"/>
              <a:t>March 2018. https://www.nber.org/papers/w24441</a:t>
            </a:r>
            <a:endParaRPr lang="en-US" sz="2400" i="1" dirty="0"/>
          </a:p>
        </p:txBody>
      </p:sp>
    </p:spTree>
    <p:extLst>
      <p:ext uri="{BB962C8B-B14F-4D97-AF65-F5344CB8AC3E}">
        <p14:creationId xmlns:p14="http://schemas.microsoft.com/office/powerpoint/2010/main" val="111598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49686" y="2600483"/>
            <a:ext cx="11103839" cy="6674117"/>
          </a:xfrm>
          <a:prstGeom prst="rect">
            <a:avLst/>
          </a:prstGeom>
        </p:spPr>
      </p:pic>
      <p:cxnSp>
        <p:nvCxnSpPr>
          <p:cNvPr id="5" name="Straight Connector 4"/>
          <p:cNvCxnSpPr/>
          <p:nvPr/>
        </p:nvCxnSpPr>
        <p:spPr bwMode="auto">
          <a:xfrm>
            <a:off x="0" y="957865"/>
            <a:ext cx="13003213" cy="0"/>
          </a:xfrm>
          <a:prstGeom prst="line">
            <a:avLst/>
          </a:prstGeom>
          <a:blipFill dpi="0" rotWithShape="0">
            <a:blip r:embed="rId4"/>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6</a:t>
            </a:fld>
            <a:endParaRPr lang="en-US" sz="1200" dirty="0">
              <a:solidFill>
                <a:prstClr val="black"/>
              </a:solidFill>
              <a:latin typeface="Franklin Gothic Book"/>
              <a:cs typeface="Franklin Gothic Book"/>
            </a:endParaRPr>
          </a:p>
        </p:txBody>
      </p:sp>
      <p:sp>
        <p:nvSpPr>
          <p:cNvPr id="3" name="TextBox 2"/>
          <p:cNvSpPr txBox="1"/>
          <p:nvPr/>
        </p:nvSpPr>
        <p:spPr>
          <a:xfrm>
            <a:off x="1161657" y="1184473"/>
            <a:ext cx="10518319" cy="1323439"/>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Children’s Earnings Outcomes for Lower Income Parents (25</a:t>
            </a:r>
            <a:r>
              <a:rPr lang="en-US" sz="4000" baseline="30000" dirty="0" smtClean="0">
                <a:solidFill>
                  <a:srgbClr val="0081A3"/>
                </a:solidFill>
                <a:latin typeface="Franklin Gothic Medium" panose="020B0603020102020204" pitchFamily="34" charset="0"/>
              </a:rPr>
              <a:t>th</a:t>
            </a:r>
            <a:r>
              <a:rPr lang="en-US" sz="4000" dirty="0" smtClean="0">
                <a:solidFill>
                  <a:srgbClr val="0081A3"/>
                </a:solidFill>
                <a:latin typeface="Franklin Gothic Medium" panose="020B0603020102020204" pitchFamily="34" charset="0"/>
              </a:rPr>
              <a:t> percentile)</a:t>
            </a:r>
            <a:endParaRPr lang="en-US" sz="2800" dirty="0">
              <a:solidFill>
                <a:srgbClr val="0081A3"/>
              </a:solidFill>
              <a:latin typeface="Franklin Gothic Book" panose="020B0503020102020204" pitchFamily="34" charset="0"/>
            </a:endParaRPr>
          </a:p>
        </p:txBody>
      </p:sp>
      <p:sp>
        <p:nvSpPr>
          <p:cNvPr id="6" name="TextBox 5"/>
          <p:cNvSpPr txBox="1"/>
          <p:nvPr/>
        </p:nvSpPr>
        <p:spPr>
          <a:xfrm>
            <a:off x="2095501" y="4076700"/>
            <a:ext cx="885176" cy="646331"/>
          </a:xfrm>
          <a:prstGeom prst="rect">
            <a:avLst/>
          </a:prstGeom>
          <a:noFill/>
        </p:spPr>
        <p:txBody>
          <a:bodyPr wrap="square" rtlCol="0">
            <a:spAutoFit/>
          </a:bodyPr>
          <a:lstStyle/>
          <a:p>
            <a:r>
              <a:rPr lang="en-US" sz="3600" b="1" dirty="0" smtClean="0"/>
              <a:t>+20</a:t>
            </a:r>
            <a:endParaRPr lang="en-US" sz="3600" b="1" dirty="0"/>
          </a:p>
        </p:txBody>
      </p:sp>
      <p:sp>
        <p:nvSpPr>
          <p:cNvPr id="14" name="TextBox 13"/>
          <p:cNvSpPr txBox="1"/>
          <p:nvPr/>
        </p:nvSpPr>
        <p:spPr>
          <a:xfrm>
            <a:off x="4515813" y="4076700"/>
            <a:ext cx="885176" cy="646331"/>
          </a:xfrm>
          <a:prstGeom prst="rect">
            <a:avLst/>
          </a:prstGeom>
          <a:noFill/>
        </p:spPr>
        <p:txBody>
          <a:bodyPr wrap="square" rtlCol="0">
            <a:spAutoFit/>
          </a:bodyPr>
          <a:lstStyle/>
          <a:p>
            <a:r>
              <a:rPr lang="en-US" sz="3600" b="1" dirty="0" smtClean="0"/>
              <a:t>+18</a:t>
            </a:r>
            <a:endParaRPr lang="en-US" sz="3600" b="1" dirty="0"/>
          </a:p>
        </p:txBody>
      </p:sp>
      <p:sp>
        <p:nvSpPr>
          <p:cNvPr id="15" name="TextBox 14"/>
          <p:cNvSpPr txBox="1"/>
          <p:nvPr/>
        </p:nvSpPr>
        <p:spPr>
          <a:xfrm>
            <a:off x="6954387" y="4039283"/>
            <a:ext cx="885176" cy="646331"/>
          </a:xfrm>
          <a:prstGeom prst="rect">
            <a:avLst/>
          </a:prstGeom>
          <a:noFill/>
        </p:spPr>
        <p:txBody>
          <a:bodyPr wrap="square" rtlCol="0">
            <a:spAutoFit/>
          </a:bodyPr>
          <a:lstStyle/>
          <a:p>
            <a:r>
              <a:rPr lang="en-US" sz="3600" b="1" dirty="0" smtClean="0"/>
              <a:t>+31</a:t>
            </a:r>
            <a:endParaRPr lang="en-US" sz="3600" b="1" dirty="0"/>
          </a:p>
        </p:txBody>
      </p:sp>
      <p:sp>
        <p:nvSpPr>
          <p:cNvPr id="16" name="TextBox 15"/>
          <p:cNvSpPr txBox="1"/>
          <p:nvPr/>
        </p:nvSpPr>
        <p:spPr>
          <a:xfrm>
            <a:off x="9467851" y="4039284"/>
            <a:ext cx="885176" cy="646331"/>
          </a:xfrm>
          <a:prstGeom prst="rect">
            <a:avLst/>
          </a:prstGeom>
          <a:noFill/>
        </p:spPr>
        <p:txBody>
          <a:bodyPr wrap="square" rtlCol="0">
            <a:spAutoFit/>
          </a:bodyPr>
          <a:lstStyle/>
          <a:p>
            <a:r>
              <a:rPr lang="en-US" sz="3600" b="1" dirty="0" smtClean="0"/>
              <a:t>+7</a:t>
            </a:r>
            <a:endParaRPr lang="en-US" sz="3600" b="1" dirty="0"/>
          </a:p>
        </p:txBody>
      </p:sp>
    </p:spTree>
    <p:extLst>
      <p:ext uri="{BB962C8B-B14F-4D97-AF65-F5344CB8AC3E}">
        <p14:creationId xmlns:p14="http://schemas.microsoft.com/office/powerpoint/2010/main" val="355815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44507" y="2896463"/>
            <a:ext cx="10952618" cy="6583223"/>
          </a:xfrm>
          <a:prstGeom prst="rect">
            <a:avLst/>
          </a:prstGeom>
        </p:spPr>
      </p:pic>
      <p:cxnSp>
        <p:nvCxnSpPr>
          <p:cNvPr id="5" name="Straight Connector 4"/>
          <p:cNvCxnSpPr/>
          <p:nvPr/>
        </p:nvCxnSpPr>
        <p:spPr bwMode="auto">
          <a:xfrm>
            <a:off x="0" y="957865"/>
            <a:ext cx="13003213" cy="0"/>
          </a:xfrm>
          <a:prstGeom prst="line">
            <a:avLst/>
          </a:prstGeom>
          <a:blipFill dpi="0" rotWithShape="0">
            <a:blip r:embed="rId4"/>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7</a:t>
            </a:fld>
            <a:endParaRPr lang="en-US" sz="1200" dirty="0">
              <a:solidFill>
                <a:prstClr val="black"/>
              </a:solidFill>
              <a:latin typeface="Franklin Gothic Book"/>
              <a:cs typeface="Franklin Gothic Book"/>
            </a:endParaRPr>
          </a:p>
        </p:txBody>
      </p:sp>
      <p:sp>
        <p:nvSpPr>
          <p:cNvPr id="3" name="TextBox 2"/>
          <p:cNvSpPr txBox="1"/>
          <p:nvPr/>
        </p:nvSpPr>
        <p:spPr>
          <a:xfrm>
            <a:off x="1161657" y="1184473"/>
            <a:ext cx="10518319" cy="1323439"/>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Children’s Earnings Outcomes for Higher Income Parents (75</a:t>
            </a:r>
            <a:r>
              <a:rPr lang="en-US" sz="4000" baseline="30000" dirty="0" smtClean="0">
                <a:solidFill>
                  <a:srgbClr val="0081A3"/>
                </a:solidFill>
                <a:latin typeface="Franklin Gothic Medium" panose="020B0603020102020204" pitchFamily="34" charset="0"/>
              </a:rPr>
              <a:t>th</a:t>
            </a:r>
            <a:r>
              <a:rPr lang="en-US" sz="4000" dirty="0" smtClean="0">
                <a:solidFill>
                  <a:srgbClr val="0081A3"/>
                </a:solidFill>
                <a:latin typeface="Franklin Gothic Medium" panose="020B0603020102020204" pitchFamily="34" charset="0"/>
              </a:rPr>
              <a:t> percentile)</a:t>
            </a:r>
            <a:endParaRPr lang="en-US" sz="2800" dirty="0">
              <a:solidFill>
                <a:srgbClr val="0081A3"/>
              </a:solidFill>
              <a:latin typeface="Franklin Gothic Book" panose="020B0503020102020204" pitchFamily="34" charset="0"/>
            </a:endParaRPr>
          </a:p>
        </p:txBody>
      </p:sp>
      <p:sp>
        <p:nvSpPr>
          <p:cNvPr id="11" name="TextBox 10"/>
          <p:cNvSpPr txBox="1"/>
          <p:nvPr/>
        </p:nvSpPr>
        <p:spPr>
          <a:xfrm>
            <a:off x="3232629" y="3189604"/>
            <a:ext cx="885176" cy="646331"/>
          </a:xfrm>
          <a:prstGeom prst="rect">
            <a:avLst/>
          </a:prstGeom>
          <a:noFill/>
        </p:spPr>
        <p:txBody>
          <a:bodyPr wrap="square" rtlCol="0">
            <a:spAutoFit/>
          </a:bodyPr>
          <a:lstStyle/>
          <a:p>
            <a:r>
              <a:rPr lang="en-US" sz="3600" b="1" dirty="0" smtClean="0"/>
              <a:t>-15</a:t>
            </a:r>
            <a:endParaRPr lang="en-US" sz="3600" b="1" dirty="0"/>
          </a:p>
        </p:txBody>
      </p:sp>
      <p:sp>
        <p:nvSpPr>
          <p:cNvPr id="12" name="TextBox 11"/>
          <p:cNvSpPr txBox="1"/>
          <p:nvPr/>
        </p:nvSpPr>
        <p:spPr>
          <a:xfrm>
            <a:off x="5656215" y="3250861"/>
            <a:ext cx="885176" cy="646331"/>
          </a:xfrm>
          <a:prstGeom prst="rect">
            <a:avLst/>
          </a:prstGeom>
          <a:noFill/>
        </p:spPr>
        <p:txBody>
          <a:bodyPr wrap="square" rtlCol="0">
            <a:spAutoFit/>
          </a:bodyPr>
          <a:lstStyle/>
          <a:p>
            <a:r>
              <a:rPr lang="en-US" sz="3600" b="1" dirty="0" smtClean="0"/>
              <a:t>-21</a:t>
            </a:r>
            <a:endParaRPr lang="en-US" sz="3600" b="1" dirty="0"/>
          </a:p>
        </p:txBody>
      </p:sp>
      <p:sp>
        <p:nvSpPr>
          <p:cNvPr id="13" name="TextBox 12"/>
          <p:cNvSpPr txBox="1"/>
          <p:nvPr/>
        </p:nvSpPr>
        <p:spPr>
          <a:xfrm>
            <a:off x="8039101" y="3018154"/>
            <a:ext cx="885176" cy="646331"/>
          </a:xfrm>
          <a:prstGeom prst="rect">
            <a:avLst/>
          </a:prstGeom>
          <a:noFill/>
        </p:spPr>
        <p:txBody>
          <a:bodyPr wrap="square" rtlCol="0">
            <a:spAutoFit/>
          </a:bodyPr>
          <a:lstStyle/>
          <a:p>
            <a:r>
              <a:rPr lang="en-US" sz="3600" b="1" dirty="0" smtClean="0"/>
              <a:t>-11</a:t>
            </a:r>
            <a:endParaRPr lang="en-US" sz="3600" b="1" dirty="0"/>
          </a:p>
        </p:txBody>
      </p:sp>
      <p:sp>
        <p:nvSpPr>
          <p:cNvPr id="14" name="TextBox 13"/>
          <p:cNvSpPr txBox="1"/>
          <p:nvPr/>
        </p:nvSpPr>
        <p:spPr>
          <a:xfrm>
            <a:off x="10510709" y="3227704"/>
            <a:ext cx="885176" cy="646331"/>
          </a:xfrm>
          <a:prstGeom prst="rect">
            <a:avLst/>
          </a:prstGeom>
          <a:noFill/>
        </p:spPr>
        <p:txBody>
          <a:bodyPr wrap="square" rtlCol="0">
            <a:spAutoFit/>
          </a:bodyPr>
          <a:lstStyle/>
          <a:p>
            <a:r>
              <a:rPr lang="en-US" sz="3600" b="1" dirty="0" smtClean="0"/>
              <a:t>-28</a:t>
            </a:r>
            <a:endParaRPr lang="en-US" sz="3600" b="1" dirty="0"/>
          </a:p>
        </p:txBody>
      </p:sp>
    </p:spTree>
    <p:extLst>
      <p:ext uri="{BB962C8B-B14F-4D97-AF65-F5344CB8AC3E}">
        <p14:creationId xmlns:p14="http://schemas.microsoft.com/office/powerpoint/2010/main" val="120261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8</a:t>
            </a:fld>
            <a:endParaRPr lang="en-US" sz="1200" dirty="0">
              <a:solidFill>
                <a:prstClr val="black"/>
              </a:solidFill>
              <a:latin typeface="Franklin Gothic Book"/>
              <a:cs typeface="Franklin Gothic Book"/>
            </a:endParaRPr>
          </a:p>
        </p:txBody>
      </p:sp>
      <p:sp>
        <p:nvSpPr>
          <p:cNvPr id="3" name="TextBox 2"/>
          <p:cNvSpPr txBox="1"/>
          <p:nvPr/>
        </p:nvSpPr>
        <p:spPr>
          <a:xfrm>
            <a:off x="1434306" y="1337988"/>
            <a:ext cx="10134600" cy="707886"/>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Additional Intergenerational Outcomes</a:t>
            </a:r>
            <a:endParaRPr lang="en-US" sz="4000" dirty="0">
              <a:solidFill>
                <a:srgbClr val="0081A3"/>
              </a:solidFill>
              <a:latin typeface="Franklin Gothic Book" panose="020B0503020102020204" pitchFamily="34" charset="0"/>
            </a:endParaRPr>
          </a:p>
        </p:txBody>
      </p:sp>
      <p:sp>
        <p:nvSpPr>
          <p:cNvPr id="7" name="TextBox 6"/>
          <p:cNvSpPr txBox="1"/>
          <p:nvPr/>
        </p:nvSpPr>
        <p:spPr>
          <a:xfrm>
            <a:off x="1048542" y="2578396"/>
            <a:ext cx="11124407" cy="5689304"/>
          </a:xfrm>
          <a:prstGeom prst="rect">
            <a:avLst/>
          </a:prstGeom>
          <a:noFill/>
        </p:spPr>
        <p:txBody>
          <a:bodyPr wrap="square" rtlCol="0">
            <a:spAutoFit/>
          </a:bodyPr>
          <a:lstStyle/>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African Americans have </a:t>
            </a:r>
            <a:r>
              <a:rPr lang="en-US" sz="4000" dirty="0">
                <a:latin typeface="Franklin Gothic Book" panose="020B0503020102020204" pitchFamily="34" charset="0"/>
              </a:rPr>
              <a:t>lower rates of upward mobility and higher rates of downward </a:t>
            </a:r>
            <a:r>
              <a:rPr lang="en-US" sz="4000" dirty="0" smtClean="0">
                <a:latin typeface="Franklin Gothic Book" panose="020B0503020102020204" pitchFamily="34" charset="0"/>
              </a:rPr>
              <a:t>mobility. </a:t>
            </a:r>
            <a:endParaRPr lang="en-US" sz="4000" dirty="0">
              <a:latin typeface="Franklin Gothic Book" panose="020B0503020102020204" pitchFamily="34" charset="0"/>
            </a:endParaRPr>
          </a:p>
          <a:p>
            <a:pPr marL="571500" indent="-571500">
              <a:spcAft>
                <a:spcPts val="1200"/>
              </a:spcAft>
              <a:buClr>
                <a:srgbClr val="EE7623"/>
              </a:buClr>
              <a:buFont typeface="Symbol" panose="05050102010706020507" pitchFamily="18" charset="2"/>
              <a:buChar char="·"/>
            </a:pPr>
            <a:r>
              <a:rPr lang="en-US" sz="4000" dirty="0">
                <a:latin typeface="Franklin Gothic Book" panose="020B0503020102020204" pitchFamily="34" charset="0"/>
              </a:rPr>
              <a:t>D</a:t>
            </a:r>
            <a:r>
              <a:rPr lang="en-US" sz="4000" dirty="0" smtClean="0">
                <a:latin typeface="Franklin Gothic Book" panose="020B0503020102020204" pitchFamily="34" charset="0"/>
              </a:rPr>
              <a:t>isparity </a:t>
            </a:r>
            <a:r>
              <a:rPr lang="en-US" sz="4000" dirty="0">
                <a:latin typeface="Franklin Gothic Book" panose="020B0503020102020204" pitchFamily="34" charset="0"/>
              </a:rPr>
              <a:t>is driven by wages and employment </a:t>
            </a:r>
            <a:r>
              <a:rPr lang="en-US" sz="4000" dirty="0" smtClean="0">
                <a:latin typeface="Franklin Gothic Book" panose="020B0503020102020204" pitchFamily="34" charset="0"/>
              </a:rPr>
              <a:t>differences between </a:t>
            </a:r>
            <a:r>
              <a:rPr lang="en-US" sz="4000" dirty="0">
                <a:latin typeface="Franklin Gothic Book" panose="020B0503020102020204" pitchFamily="34" charset="0"/>
              </a:rPr>
              <a:t>black and white </a:t>
            </a:r>
            <a:r>
              <a:rPr lang="en-US" sz="4000" dirty="0" smtClean="0">
                <a:latin typeface="Franklin Gothic Book" panose="020B0503020102020204" pitchFamily="34" charset="0"/>
              </a:rPr>
              <a:t>men.</a:t>
            </a: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Very little disparity exists between black </a:t>
            </a:r>
            <a:r>
              <a:rPr lang="en-US" sz="4000" dirty="0">
                <a:latin typeface="Franklin Gothic Book" panose="020B0503020102020204" pitchFamily="34" charset="0"/>
              </a:rPr>
              <a:t>and white </a:t>
            </a:r>
            <a:r>
              <a:rPr lang="en-US" sz="4000" dirty="0" smtClean="0">
                <a:latin typeface="Franklin Gothic Book" panose="020B0503020102020204" pitchFamily="34" charset="0"/>
              </a:rPr>
              <a:t>women. </a:t>
            </a:r>
            <a:endParaRPr lang="en-US" sz="4000" dirty="0">
              <a:latin typeface="Franklin Gothic Book" panose="020B0503020102020204" pitchFamily="34" charset="0"/>
            </a:endParaRPr>
          </a:p>
          <a:p>
            <a:pPr marL="571500" indent="-571500">
              <a:spcAft>
                <a:spcPts val="1200"/>
              </a:spcAft>
              <a:buClr>
                <a:srgbClr val="EE7623"/>
              </a:buClr>
              <a:buFont typeface="Symbol" panose="05050102010706020507" pitchFamily="18" charset="2"/>
              <a:buChar char="·"/>
            </a:pPr>
            <a:r>
              <a:rPr lang="en-US" sz="4000" dirty="0" smtClean="0">
                <a:latin typeface="Franklin Gothic Book" panose="020B0503020102020204" pitchFamily="34" charset="0"/>
              </a:rPr>
              <a:t>Disparity is not explained </a:t>
            </a:r>
            <a:r>
              <a:rPr lang="en-US" sz="4000" dirty="0">
                <a:latin typeface="Franklin Gothic Book" panose="020B0503020102020204" pitchFamily="34" charset="0"/>
              </a:rPr>
              <a:t>by </a:t>
            </a:r>
            <a:r>
              <a:rPr lang="en-US" sz="4000" dirty="0" smtClean="0">
                <a:latin typeface="Franklin Gothic Book" panose="020B0503020102020204" pitchFamily="34" charset="0"/>
              </a:rPr>
              <a:t>parents’ education, marital status, or wealth. </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44461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957865"/>
            <a:ext cx="13003213" cy="0"/>
          </a:xfrm>
          <a:prstGeom prst="line">
            <a:avLst/>
          </a:prstGeom>
          <a:blipFill dpi="0" rotWithShape="0">
            <a:blip r:embed="rId3"/>
            <a:srcRect/>
            <a:tile tx="0" ty="0" sx="100000" sy="100000" flip="none" algn="tl"/>
          </a:blipFill>
          <a:ln w="25400" cap="flat" cmpd="sng" algn="ctr">
            <a:solidFill>
              <a:srgbClr val="EE7623"/>
            </a:solidFill>
            <a:prstDash val="solid"/>
            <a:round/>
            <a:headEnd type="none" w="med" len="med"/>
            <a:tailEnd type="none" w="med" len="med"/>
          </a:ln>
          <a:effectLst/>
        </p:spPr>
      </p:cxnSp>
      <p:sp>
        <p:nvSpPr>
          <p:cNvPr id="20" name="TextBox 19"/>
          <p:cNvSpPr txBox="1"/>
          <p:nvPr/>
        </p:nvSpPr>
        <p:spPr>
          <a:xfrm>
            <a:off x="16864743" y="2600483"/>
            <a:ext cx="184666" cy="492443"/>
          </a:xfrm>
          <a:prstGeom prst="rect">
            <a:avLst/>
          </a:prstGeom>
          <a:noFill/>
        </p:spPr>
        <p:txBody>
          <a:bodyPr wrap="none" rtlCol="0">
            <a:spAutoFit/>
          </a:bodyPr>
          <a:lstStyle/>
          <a:p>
            <a:endParaRPr lang="en-US" dirty="0">
              <a:solidFill>
                <a:prstClr val="black"/>
              </a:solidFill>
            </a:endParaRPr>
          </a:p>
        </p:txBody>
      </p:sp>
      <p:pic>
        <p:nvPicPr>
          <p:cNvPr id="24" name="Picture 23" descr="interise.logo.horizonta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019" y="307572"/>
            <a:ext cx="2420671" cy="378452"/>
          </a:xfrm>
          <a:prstGeom prst="rect">
            <a:avLst/>
          </a:prstGeom>
        </p:spPr>
      </p:pic>
      <p:sp>
        <p:nvSpPr>
          <p:cNvPr id="26" name="TextBox 25"/>
          <p:cNvSpPr txBox="1"/>
          <p:nvPr/>
        </p:nvSpPr>
        <p:spPr>
          <a:xfrm>
            <a:off x="15191199" y="6895808"/>
            <a:ext cx="184666" cy="492443"/>
          </a:xfrm>
          <a:prstGeom prst="rect">
            <a:avLst/>
          </a:prstGeom>
          <a:noFill/>
        </p:spPr>
        <p:txBody>
          <a:bodyPr wrap="none" rtlCol="0">
            <a:spAutoFit/>
          </a:bodyPr>
          <a:lstStyle/>
          <a:p>
            <a:endParaRPr lang="en-US" dirty="0">
              <a:solidFill>
                <a:prstClr val="black"/>
              </a:solidFill>
            </a:endParaRPr>
          </a:p>
        </p:txBody>
      </p:sp>
      <p:sp>
        <p:nvSpPr>
          <p:cNvPr id="27" name="TextBox 26"/>
          <p:cNvSpPr txBox="1"/>
          <p:nvPr/>
        </p:nvSpPr>
        <p:spPr>
          <a:xfrm>
            <a:off x="15123179" y="6555555"/>
            <a:ext cx="184666" cy="492443"/>
          </a:xfrm>
          <a:prstGeom prst="rect">
            <a:avLst/>
          </a:prstGeom>
          <a:noFill/>
        </p:spPr>
        <p:txBody>
          <a:bodyPr wrap="none" rtlCol="0">
            <a:spAutoFit/>
          </a:bodyPr>
          <a:lstStyle/>
          <a:p>
            <a:endParaRPr lang="en-US" dirty="0">
              <a:solidFill>
                <a:prstClr val="black"/>
              </a:solidFill>
            </a:endParaRPr>
          </a:p>
        </p:txBody>
      </p:sp>
      <p:sp>
        <p:nvSpPr>
          <p:cNvPr id="34" name="TextBox 33"/>
          <p:cNvSpPr txBox="1"/>
          <p:nvPr/>
        </p:nvSpPr>
        <p:spPr>
          <a:xfrm>
            <a:off x="12524593" y="9479686"/>
            <a:ext cx="457144" cy="277089"/>
          </a:xfrm>
          <a:prstGeom prst="rect">
            <a:avLst/>
          </a:prstGeom>
          <a:noFill/>
        </p:spPr>
        <p:txBody>
          <a:bodyPr wrap="square" rtlCol="0">
            <a:spAutoFit/>
          </a:bodyPr>
          <a:lstStyle/>
          <a:p>
            <a:fld id="{F13FC40B-1D3C-4644-8A15-64B499E44296}" type="slidenum">
              <a:rPr lang="en-US" sz="1200" smtClean="0">
                <a:solidFill>
                  <a:prstClr val="black"/>
                </a:solidFill>
                <a:latin typeface="Franklin Gothic Book"/>
                <a:cs typeface="Franklin Gothic Book"/>
              </a:rPr>
              <a:pPr/>
              <a:t>9</a:t>
            </a:fld>
            <a:endParaRPr lang="en-US" sz="1200" dirty="0">
              <a:solidFill>
                <a:prstClr val="black"/>
              </a:solidFill>
              <a:latin typeface="Franklin Gothic Book"/>
              <a:cs typeface="Franklin Gothic Book"/>
            </a:endParaRPr>
          </a:p>
        </p:txBody>
      </p:sp>
      <p:sp>
        <p:nvSpPr>
          <p:cNvPr id="3" name="TextBox 2"/>
          <p:cNvSpPr txBox="1"/>
          <p:nvPr/>
        </p:nvSpPr>
        <p:spPr>
          <a:xfrm>
            <a:off x="1434306" y="1166538"/>
            <a:ext cx="10134600" cy="1323439"/>
          </a:xfrm>
          <a:prstGeom prst="rect">
            <a:avLst/>
          </a:prstGeom>
          <a:noFill/>
        </p:spPr>
        <p:txBody>
          <a:bodyPr wrap="square" rtlCol="0">
            <a:spAutoFit/>
          </a:bodyPr>
          <a:lstStyle/>
          <a:p>
            <a:pPr algn="ctr"/>
            <a:r>
              <a:rPr lang="en-US" sz="4000" dirty="0" smtClean="0">
                <a:solidFill>
                  <a:srgbClr val="0081A3"/>
                </a:solidFill>
                <a:latin typeface="Franklin Gothic Medium" panose="020B0603020102020204" pitchFamily="34" charset="0"/>
              </a:rPr>
              <a:t>Bootstraps are Not Enough</a:t>
            </a:r>
          </a:p>
          <a:p>
            <a:pPr algn="ctr"/>
            <a:r>
              <a:rPr lang="en-US" sz="4000" dirty="0" smtClean="0">
                <a:solidFill>
                  <a:srgbClr val="0081A3"/>
                </a:solidFill>
                <a:latin typeface="Franklin Gothic Medium" panose="020B0603020102020204" pitchFamily="34" charset="0"/>
              </a:rPr>
              <a:t>Median Household Wealth Comparisons</a:t>
            </a:r>
            <a:endParaRPr lang="en-US" sz="2800" dirty="0">
              <a:solidFill>
                <a:srgbClr val="0081A3"/>
              </a:solidFill>
              <a:latin typeface="Franklin Gothic Book" panose="020B0503020102020204" pitchFamily="34" charset="0"/>
            </a:endParaRPr>
          </a:p>
        </p:txBody>
      </p:sp>
      <p:sp>
        <p:nvSpPr>
          <p:cNvPr id="7" name="TextBox 6"/>
          <p:cNvSpPr txBox="1"/>
          <p:nvPr/>
        </p:nvSpPr>
        <p:spPr>
          <a:xfrm>
            <a:off x="782636" y="2954431"/>
            <a:ext cx="10906126" cy="1354217"/>
          </a:xfrm>
          <a:prstGeom prst="rect">
            <a:avLst/>
          </a:prstGeom>
          <a:noFill/>
        </p:spPr>
        <p:txBody>
          <a:bodyPr wrap="square" rtlCol="0">
            <a:spAutoFit/>
          </a:bodyPr>
          <a:lstStyle/>
          <a:p>
            <a:pPr>
              <a:spcAft>
                <a:spcPts val="1200"/>
              </a:spcAft>
              <a:buClr>
                <a:srgbClr val="EE7623"/>
              </a:buClr>
            </a:pPr>
            <a:endParaRPr lang="en-US" sz="4000" dirty="0">
              <a:latin typeface="Franklin Gothic Medium" panose="020B0603020102020204" pitchFamily="34" charset="0"/>
            </a:endParaRPr>
          </a:p>
          <a:p>
            <a:pPr>
              <a:spcAft>
                <a:spcPts val="1200"/>
              </a:spcAft>
              <a:buClr>
                <a:srgbClr val="EE7623"/>
              </a:buClr>
            </a:pPr>
            <a:endParaRPr lang="en-US" sz="3200" dirty="0" smtClean="0">
              <a:latin typeface="Franklin Gothic Book" panose="020B0503020102020204" pitchFamily="34" charset="0"/>
            </a:endParaRPr>
          </a:p>
        </p:txBody>
      </p:sp>
      <p:pic>
        <p:nvPicPr>
          <p:cNvPr id="8" name="Picture 7"/>
          <p:cNvPicPr>
            <a:picLocks noChangeAspect="1"/>
          </p:cNvPicPr>
          <p:nvPr/>
        </p:nvPicPr>
        <p:blipFill>
          <a:blip r:embed="rId5"/>
          <a:stretch>
            <a:fillRect/>
          </a:stretch>
        </p:blipFill>
        <p:spPr>
          <a:xfrm>
            <a:off x="920168" y="3126196"/>
            <a:ext cx="11162876" cy="3915272"/>
          </a:xfrm>
          <a:prstGeom prst="rect">
            <a:avLst/>
          </a:prstGeom>
        </p:spPr>
      </p:pic>
      <p:sp>
        <p:nvSpPr>
          <p:cNvPr id="2" name="TextBox 1"/>
          <p:cNvSpPr txBox="1"/>
          <p:nvPr/>
        </p:nvSpPr>
        <p:spPr>
          <a:xfrm>
            <a:off x="920168" y="8335068"/>
            <a:ext cx="9480031" cy="830997"/>
          </a:xfrm>
          <a:prstGeom prst="rect">
            <a:avLst/>
          </a:prstGeom>
          <a:noFill/>
        </p:spPr>
        <p:txBody>
          <a:bodyPr wrap="none" rtlCol="0">
            <a:spAutoFit/>
          </a:bodyPr>
          <a:lstStyle/>
          <a:p>
            <a:r>
              <a:rPr lang="en-US" sz="2400" dirty="0" smtClean="0"/>
              <a:t>Source: McFeely and Lee, 2017. </a:t>
            </a:r>
            <a:r>
              <a:rPr lang="en-US" sz="2400" i="1" dirty="0" smtClean="0"/>
              <a:t>Small Business and the Racial Wealth Gap.</a:t>
            </a:r>
          </a:p>
          <a:p>
            <a:r>
              <a:rPr lang="en-US" sz="2400" dirty="0" smtClean="0">
                <a:hlinkClick r:id="rId6"/>
              </a:rPr>
              <a:t>https</a:t>
            </a:r>
            <a:r>
              <a:rPr lang="en-US" sz="2400" dirty="0">
                <a:hlinkClick r:id="rId6"/>
              </a:rPr>
              <a:t>://www.interise.org/blog-news/interise-insights/7860-wealth1</a:t>
            </a:r>
            <a:endParaRPr lang="en-US" sz="2400" i="1" dirty="0"/>
          </a:p>
        </p:txBody>
      </p:sp>
    </p:spTree>
    <p:extLst>
      <p:ext uri="{BB962C8B-B14F-4D97-AF65-F5344CB8AC3E}">
        <p14:creationId xmlns:p14="http://schemas.microsoft.com/office/powerpoint/2010/main" val="179065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76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8299</TotalTime>
  <Words>1956</Words>
  <Application>Microsoft Office PowerPoint</Application>
  <PresentationFormat>Custom</PresentationFormat>
  <Paragraphs>231</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Economic Mobility Financial Literacy Small Business Ownership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Panzer</dc:creator>
  <cp:lastModifiedBy>APS LLC OFFICE PC</cp:lastModifiedBy>
  <cp:revision>158</cp:revision>
  <cp:lastPrinted>2018-02-06T19:22:16Z</cp:lastPrinted>
  <dcterms:created xsi:type="dcterms:W3CDTF">2016-05-03T17:32:20Z</dcterms:created>
  <dcterms:modified xsi:type="dcterms:W3CDTF">2019-10-13T03:26:20Z</dcterms:modified>
</cp:coreProperties>
</file>