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9"/>
  </p:handoutMasterIdLst>
  <p:sldIdLst>
    <p:sldId id="257" r:id="rId2"/>
    <p:sldId id="267" r:id="rId3"/>
    <p:sldId id="262" r:id="rId4"/>
    <p:sldId id="261" r:id="rId5"/>
    <p:sldId id="259" r:id="rId6"/>
    <p:sldId id="260" r:id="rId7"/>
    <p:sldId id="266" r:id="rId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4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1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/>
    <p:restoredTop sz="90580"/>
  </p:normalViewPr>
  <p:slideViewPr>
    <p:cSldViewPr snapToGrid="0" snapToObjects="1" showGuides="1">
      <p:cViewPr>
        <p:scale>
          <a:sx n="109" d="100"/>
          <a:sy n="109" d="100"/>
        </p:scale>
        <p:origin x="-1146" y="48"/>
      </p:cViewPr>
      <p:guideLst>
        <p:guide orient="horz" pos="264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5943AEF-612B-4A8B-97F2-E55335B50041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2065BBC-F5F8-461B-A32E-45EEDCCD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46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6363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40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92874"/>
            <a:ext cx="9152037" cy="365126"/>
          </a:xfrm>
          <a:prstGeom prst="rect">
            <a:avLst/>
          </a:prstGeom>
          <a:solidFill>
            <a:srgbClr val="9E1B3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2"/>
          <p:cNvSpPr txBox="1">
            <a:spLocks/>
          </p:cNvSpPr>
          <p:nvPr userDrawn="1"/>
        </p:nvSpPr>
        <p:spPr>
          <a:xfrm>
            <a:off x="8657755" y="6488587"/>
            <a:ext cx="381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EAA56DA-0FF2-2246-9E4D-C7AD6B1E3D97}" type="slidenum">
              <a:rPr lang="en-US" b="1" smtClean="0">
                <a:solidFill>
                  <a:schemeClr val="bg1"/>
                </a:solidFill>
              </a:rPr>
              <a:pPr/>
              <a:t>‹#›</a:t>
            </a:fld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360" y="6605727"/>
            <a:ext cx="2524386" cy="130844"/>
          </a:xfrm>
          <a:prstGeom prst="rect">
            <a:avLst/>
          </a:prstGeom>
        </p:spPr>
      </p:pic>
      <p:pic>
        <p:nvPicPr>
          <p:cNvPr id="11" name="Picture 10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29" y="5823363"/>
            <a:ext cx="3399204" cy="46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78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>
          <a:solidFill>
            <a:srgbClr val="9E1B32"/>
          </a:solidFill>
          <a:latin typeface="Trade Gothic LT Std Bold Condensed No. 20" charset="0"/>
          <a:ea typeface="Trade Gothic LT Std Bold Condensed No. 20" charset="0"/>
          <a:cs typeface="Trade Gothic LT Std Bold Condensed No. 20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344" y="415637"/>
            <a:ext cx="8303491" cy="895928"/>
          </a:xfrm>
        </p:spPr>
        <p:txBody>
          <a:bodyPr>
            <a:noAutofit/>
          </a:bodyPr>
          <a:lstStyle/>
          <a:p>
            <a:r>
              <a:rPr lang="en-US" sz="2700" dirty="0" smtClean="0"/>
              <a:t>Report on the State </a:t>
            </a:r>
            <a:r>
              <a:rPr lang="en-US" sz="2700" dirty="0"/>
              <a:t>of </a:t>
            </a:r>
            <a:r>
              <a:rPr lang="en-US" sz="2700" dirty="0" smtClean="0"/>
              <a:t>Microbusiness in Alabama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983" y="1726058"/>
            <a:ext cx="7269018" cy="2270589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Updated by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Dr. Samuel Addy</a:t>
            </a:r>
          </a:p>
          <a:p>
            <a:r>
              <a:rPr lang="en-US" sz="1600" b="1" dirty="0"/>
              <a:t>Associate Dean for Economic Development </a:t>
            </a:r>
            <a:r>
              <a:rPr lang="en-US" sz="1600" b="1" dirty="0" smtClean="0"/>
              <a:t>Outreach </a:t>
            </a:r>
            <a:r>
              <a:rPr lang="en-US" sz="1600" b="1" dirty="0" smtClean="0">
                <a:solidFill>
                  <a:schemeClr val="tx1"/>
                </a:solidFill>
              </a:rPr>
              <a:t>&amp; Senior Research Economist</a:t>
            </a:r>
          </a:p>
          <a:p>
            <a:r>
              <a:rPr lang="en-US" sz="1600" dirty="0" smtClean="0"/>
              <a:t>Viktoria Riiman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Director, Socioeconomic Analysis and Demographics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Center for Business and Economic Research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Culverhouse College of Business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rgbClr val="9D2030"/>
                </a:solidFill>
              </a:rPr>
              <a:t>The University of Alabama</a:t>
            </a:r>
            <a:endParaRPr lang="en-US" sz="1600" b="1" dirty="0">
              <a:solidFill>
                <a:srgbClr val="9D203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82255" y="4400156"/>
            <a:ext cx="6355658" cy="6771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b="1" i="1" dirty="0" smtClean="0"/>
              <a:t>2019 AMEN Forum</a:t>
            </a:r>
          </a:p>
          <a:p>
            <a:pPr algn="ctr"/>
            <a:r>
              <a:rPr lang="en-US" i="1" dirty="0" smtClean="0"/>
              <a:t>Birmingham, </a:t>
            </a:r>
            <a:r>
              <a:rPr lang="en-US" i="1" dirty="0"/>
              <a:t>Alabama </a:t>
            </a:r>
            <a:r>
              <a:rPr lang="en-US" i="1" dirty="0" smtClean="0"/>
              <a:t>		September 24,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522732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effectLst/>
              </a:rPr>
              <a:t>Establishments by </a:t>
            </a:r>
            <a:r>
              <a:rPr lang="en-US" sz="3200" dirty="0">
                <a:effectLst/>
              </a:rPr>
              <a:t>Employment </a:t>
            </a:r>
            <a:r>
              <a:rPr lang="en-US" sz="3200" dirty="0" smtClean="0">
                <a:effectLst/>
              </a:rPr>
              <a:t>Size</a:t>
            </a:r>
            <a:endParaRPr lang="en-US" sz="32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995365"/>
              </p:ext>
            </p:extLst>
          </p:nvPr>
        </p:nvGraphicFramePr>
        <p:xfrm>
          <a:off x="749808" y="1143456"/>
          <a:ext cx="7324344" cy="4187493"/>
        </p:xfrm>
        <a:graphic>
          <a:graphicData uri="http://schemas.openxmlformats.org/drawingml/2006/table">
            <a:tbl>
              <a:tblPr/>
              <a:tblGrid>
                <a:gridCol w="3144801">
                  <a:extLst>
                    <a:ext uri="{9D8B030D-6E8A-4147-A177-3AD203B41FA5}">
                      <a16:colId xmlns:a16="http://schemas.microsoft.com/office/drawing/2014/main" xmlns="" val="1111661987"/>
                    </a:ext>
                  </a:extLst>
                </a:gridCol>
                <a:gridCol w="1899780">
                  <a:extLst>
                    <a:ext uri="{9D8B030D-6E8A-4147-A177-3AD203B41FA5}">
                      <a16:colId xmlns:a16="http://schemas.microsoft.com/office/drawing/2014/main" xmlns="" val="1119153364"/>
                    </a:ext>
                  </a:extLst>
                </a:gridCol>
                <a:gridCol w="2279763">
                  <a:extLst>
                    <a:ext uri="{9D8B030D-6E8A-4147-A177-3AD203B41FA5}">
                      <a16:colId xmlns:a16="http://schemas.microsoft.com/office/drawing/2014/main" xmlns="" val="4170106138"/>
                    </a:ext>
                  </a:extLst>
                </a:gridCol>
              </a:tblGrid>
              <a:tr h="53389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2E75B6"/>
                          </a:solidFill>
                          <a:effectLst/>
                          <a:latin typeface="Calibri" panose="020F0502020204030204" pitchFamily="34" charset="0"/>
                        </a:rPr>
                        <a:t>Number of Employees</a:t>
                      </a:r>
                    </a:p>
                  </a:txBody>
                  <a:tcPr marL="7113" marR="7113" marT="71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2E75B6"/>
                          </a:solidFill>
                          <a:effectLst/>
                          <a:latin typeface="Calibri" panose="020F0502020204030204" pitchFamily="34" charset="0"/>
                        </a:rPr>
                        <a:t>Number of business establishments</a:t>
                      </a:r>
                    </a:p>
                  </a:txBody>
                  <a:tcPr marL="7113" marR="7113" marT="71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1683062"/>
                  </a:ext>
                </a:extLst>
              </a:tr>
              <a:tr h="4330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 smtClean="0">
                          <a:solidFill>
                            <a:srgbClr val="2E75B6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  <a:endParaRPr lang="en-US" sz="1600" b="1" i="0" u="none" strike="noStrike" dirty="0">
                        <a:solidFill>
                          <a:srgbClr val="2E75B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3" marR="7113" marT="71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2E75B6"/>
                          </a:solidFill>
                          <a:effectLst/>
                          <a:latin typeface="Calibri" panose="020F0502020204030204" pitchFamily="34" charset="0"/>
                        </a:rPr>
                        <a:t>Alabama</a:t>
                      </a:r>
                    </a:p>
                  </a:txBody>
                  <a:tcPr marL="7113" marR="7113" marT="71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4596259"/>
                  </a:ext>
                </a:extLst>
              </a:tr>
              <a:tr h="2600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7113" marR="7113" marT="71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7,757,807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99,584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9572061"/>
                  </a:ext>
                </a:extLst>
              </a:tr>
              <a:tr h="33167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to 4 (% of All)</a:t>
                      </a:r>
                    </a:p>
                  </a:txBody>
                  <a:tcPr marL="7113" marR="7113" marT="7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4,216,973 (54.4%)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49,082 (49.3%)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9240223"/>
                  </a:ext>
                </a:extLst>
              </a:tr>
              <a:tr h="2600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to 9</a:t>
                      </a:r>
                    </a:p>
                  </a:txBody>
                  <a:tcPr marL="7113" marR="7113" marT="7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1,426,434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21,128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44969"/>
                  </a:ext>
                </a:extLst>
              </a:tr>
              <a:tr h="2600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to 19</a:t>
                      </a:r>
                    </a:p>
                  </a:txBody>
                  <a:tcPr marL="7113" marR="7113" marT="7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983,985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13,754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40587534"/>
                  </a:ext>
                </a:extLst>
              </a:tr>
              <a:tr h="2600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to 49</a:t>
                      </a:r>
                    </a:p>
                  </a:txBody>
                  <a:tcPr marL="7113" marR="7113" marT="7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703,895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9,973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7986390"/>
                  </a:ext>
                </a:extLst>
              </a:tr>
              <a:tr h="2600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to 99</a:t>
                      </a:r>
                    </a:p>
                  </a:txBody>
                  <a:tcPr marL="7113" marR="7113" marT="7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237,389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3,151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5319041"/>
                  </a:ext>
                </a:extLst>
              </a:tr>
              <a:tr h="2600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to 249</a:t>
                      </a:r>
                    </a:p>
                  </a:txBody>
                  <a:tcPr marL="7113" marR="7113" marT="7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133,865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7403352"/>
                  </a:ext>
                </a:extLst>
              </a:tr>
              <a:tr h="2600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to 499</a:t>
                      </a:r>
                    </a:p>
                  </a:txBody>
                  <a:tcPr marL="7113" marR="7113" marT="7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34,938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2851229"/>
                  </a:ext>
                </a:extLst>
              </a:tr>
              <a:tr h="2600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to 999</a:t>
                      </a:r>
                    </a:p>
                  </a:txBody>
                  <a:tcPr marL="7113" marR="7113" marT="7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12,668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7466115"/>
                  </a:ext>
                </a:extLst>
              </a:tr>
              <a:tr h="2600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 or more</a:t>
                      </a:r>
                    </a:p>
                  </a:txBody>
                  <a:tcPr marL="7113" marR="7113" marT="7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7,660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2784476"/>
                  </a:ext>
                </a:extLst>
              </a:tr>
              <a:tr h="302225">
                <a:tc gridSpan="3"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Note:  Data excludes most government employees, railroad employees, and self-employed persons.</a:t>
                      </a:r>
                    </a:p>
                  </a:txBody>
                  <a:tcPr marL="7113" marR="7113" marT="71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4805435"/>
                  </a:ext>
                </a:extLst>
              </a:tr>
              <a:tr h="246351">
                <a:tc gridSpan="3"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Source:  U.S. Census Bureau,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County Business Patterns.</a:t>
                      </a:r>
                    </a:p>
                  </a:txBody>
                  <a:tcPr marL="7113" marR="7113" marT="7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22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5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677006"/>
              </p:ext>
            </p:extLst>
          </p:nvPr>
        </p:nvGraphicFramePr>
        <p:xfrm>
          <a:off x="4340225" y="394270"/>
          <a:ext cx="4364038" cy="581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Bitmap Image" r:id="rId3" imgW="4140360" imgH="5511960" progId="Paint.Picture">
                  <p:embed/>
                </p:oleObj>
              </mc:Choice>
              <mc:Fallback>
                <p:oleObj name="Bitmap Image" r:id="rId3" imgW="4140360" imgH="551196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40225" y="394270"/>
                        <a:ext cx="4364038" cy="5811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6930" y="3414554"/>
            <a:ext cx="375058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Source:  U.S. Census Bureau, 2016 County Business Patterns, and Center for Business and Economic Research, </a:t>
            </a:r>
          </a:p>
          <a:p>
            <a:r>
              <a:rPr lang="en-US" sz="1050" dirty="0" smtClean="0"/>
              <a:t>Culverhouse College of Business, The University of Alabama.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3223647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effectLst/>
              </a:rPr>
              <a:t>Establishments with 1 to 4 Employees</a:t>
            </a:r>
            <a:endParaRPr lang="en-US" sz="3200" dirty="0"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023765"/>
            <a:ext cx="4486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U.S. Census Bureau, </a:t>
            </a:r>
          </a:p>
          <a:p>
            <a:r>
              <a:rPr lang="en-US" dirty="0" smtClean="0"/>
              <a:t>2016 County Business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Patterns.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61410" y="3702153"/>
            <a:ext cx="51025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/>
              <a:t>53</a:t>
            </a:r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805630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/>
              </a:rPr>
              <a:t>Micro-establishments </a:t>
            </a:r>
            <a:r>
              <a:rPr lang="en-US" sz="3200" dirty="0">
                <a:effectLst/>
              </a:rPr>
              <a:t>by NAICS </a:t>
            </a:r>
            <a:r>
              <a:rPr lang="en-US" sz="3200" dirty="0" smtClean="0">
                <a:effectLst/>
              </a:rPr>
              <a:t>Sector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79171103"/>
              </p:ext>
            </p:extLst>
          </p:nvPr>
        </p:nvGraphicFramePr>
        <p:xfrm>
          <a:off x="364880" y="998529"/>
          <a:ext cx="8414239" cy="5374667"/>
        </p:xfrm>
        <a:graphic>
          <a:graphicData uri="http://schemas.openxmlformats.org/drawingml/2006/table">
            <a:tbl>
              <a:tblPr/>
              <a:tblGrid>
                <a:gridCol w="6288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683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9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79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198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NAICS </a:t>
                      </a:r>
                      <a:r>
                        <a:rPr lang="en-US" sz="1500" b="1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Code</a:t>
                      </a:r>
                      <a:endParaRPr lang="en-US" sz="1500" b="1" i="0" u="none" strike="noStrike" dirty="0">
                        <a:solidFill>
                          <a:srgbClr val="376092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500" b="1" i="0" u="none" strike="noStrike" dirty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NAICS </a:t>
                      </a:r>
                      <a:r>
                        <a:rPr lang="en-US" sz="1500" b="1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Code Description</a:t>
                      </a:r>
                      <a:endParaRPr lang="en-US" sz="1500" b="1" i="0" u="none" strike="noStrike" dirty="0">
                        <a:solidFill>
                          <a:srgbClr val="376092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Alabama</a:t>
                      </a:r>
                      <a:endParaRPr lang="en-US" sz="1500" b="1" i="0" u="none" strike="noStrike" dirty="0">
                        <a:solidFill>
                          <a:srgbClr val="376092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500" b="1" i="0" u="none" strike="noStrike" dirty="0">
                        <a:solidFill>
                          <a:srgbClr val="376092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United States</a:t>
                      </a:r>
                      <a:endParaRPr lang="en-US" sz="1500" b="1" i="0" u="none" strike="noStrike" dirty="0">
                        <a:solidFill>
                          <a:srgbClr val="376092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500" b="1" i="0" u="none" strike="noStrike" dirty="0">
                        <a:solidFill>
                          <a:srgbClr val="376092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819">
                <a:tc v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37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800" b="1" i="0" u="none" strike="noStrike" dirty="0">
                        <a:solidFill>
                          <a:srgbClr val="37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Number</a:t>
                      </a:r>
                      <a:endParaRPr lang="en-US" sz="1500" b="1" i="0" u="none" strike="noStrike" dirty="0">
                        <a:solidFill>
                          <a:srgbClr val="376092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Share</a:t>
                      </a:r>
                      <a:br>
                        <a:rPr lang="en-US" sz="1500" b="1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500" b="1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(%)</a:t>
                      </a:r>
                      <a:endParaRPr lang="en-US" sz="1500" b="1" i="0" u="none" strike="noStrike" dirty="0">
                        <a:solidFill>
                          <a:srgbClr val="376092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Number</a:t>
                      </a:r>
                      <a:endParaRPr lang="en-US" sz="1500" b="1" i="0" u="none" strike="noStrike" dirty="0">
                        <a:solidFill>
                          <a:srgbClr val="376092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Share</a:t>
                      </a:r>
                      <a:br>
                        <a:rPr lang="en-US" sz="1500" b="1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500" b="1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(%)</a:t>
                      </a:r>
                      <a:endParaRPr lang="en-US" sz="1500" b="1" i="0" u="none" strike="noStrike" dirty="0">
                        <a:solidFill>
                          <a:srgbClr val="376092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362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49,082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                100.0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4,216,973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            100.0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362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Agriculture, Forestry, Fishing &amp; Hunting                                                                                           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424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                   0.9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15,520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                0.4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362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Mining, Utilities, &amp; Construction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4,445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                   9.1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478,336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              11.3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362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1,296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                   2.6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107,483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                2.5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362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Trade, Transportation, &amp;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Warehousing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11,674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                 23.8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814,439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              19.3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362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Info., Fin.,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Estate,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&amp; Bus. Services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17,019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                 34.7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1,553,423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              36.8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362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 &amp; Healthcare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4,467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                   9.1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463,014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              11.0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362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Arts, Accommodation, &amp; Food Services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2,881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                   5.9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298,155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                7.1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362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Services  (Except Public Admin.)                                                                                   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6,702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                 13.7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469,569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              11.1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362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Industries Not Classified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174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                   0.4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17,034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                0.4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86681">
                <a:tc gridSpan="6">
                  <a:txBody>
                    <a:bodyPr/>
                    <a:lstStyle/>
                    <a:p>
                      <a:pPr algn="l" fontAlgn="b"/>
                      <a:endParaRPr lang="en-US" sz="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3624">
                <a:tc gridSpan="6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Note: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Micro-establishments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 establishments with 1 to 4 employees.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3624">
                <a:tc gridSpan="6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Source: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U.S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Census Bureau,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County Business Patterns.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54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669036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/>
              </a:rPr>
              <a:t>Alabama Establishments by </a:t>
            </a:r>
            <a:r>
              <a:rPr lang="en-US" sz="2800" dirty="0">
                <a:effectLst/>
              </a:rPr>
              <a:t>Employment </a:t>
            </a:r>
            <a:r>
              <a:rPr lang="en-US" sz="2800" dirty="0" smtClean="0">
                <a:effectLst/>
              </a:rPr>
              <a:t>Size</a:t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solidFill>
                  <a:schemeClr val="tx1"/>
                </a:solidFill>
              </a:rPr>
              <a:t>Paid Employees and Payroll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82022695"/>
              </p:ext>
            </p:extLst>
          </p:nvPr>
        </p:nvGraphicFramePr>
        <p:xfrm>
          <a:off x="611046" y="1540757"/>
          <a:ext cx="7921907" cy="4159482"/>
        </p:xfrm>
        <a:graphic>
          <a:graphicData uri="http://schemas.openxmlformats.org/drawingml/2006/table">
            <a:tbl>
              <a:tblPr/>
              <a:tblGrid>
                <a:gridCol w="16983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17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985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532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4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Number of Employees</a:t>
                      </a:r>
                      <a:endParaRPr lang="en-US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Number of business establishments</a:t>
                      </a: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Paid employees for pay period including March 12 </a:t>
                      </a:r>
                      <a:r>
                        <a:rPr lang="en-US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(number</a:t>
                      </a:r>
                      <a:r>
                        <a:rPr lang="en-US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Annual payroll </a:t>
                      </a:r>
                      <a:endParaRPr lang="en-US" sz="1600" b="1" i="0" u="none" strike="noStrike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($, thousands)</a:t>
                      </a:r>
                      <a:endParaRPr lang="en-US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99,584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1,673,249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68,970,623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to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(% of All)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49,082 (49.3%)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91,518 (5.5%)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3,755,919 (5.4%)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to 9</a:t>
                      </a: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21,128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139,765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4,841,734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to 19</a:t>
                      </a: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13,754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185,134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6,663,693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to 49</a:t>
                      </a: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9,973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301,110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10,764,823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to 99</a:t>
                      </a: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3,151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216,990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8,405,193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to 249</a:t>
                      </a: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1,718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257,036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10,831,385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 to 499</a:t>
                      </a: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494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168,958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7,746,465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 to 999</a:t>
                      </a: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134,653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6,520,187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 or more</a:t>
                      </a: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178,085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9,441,224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4376">
                <a:tc gridSpan="4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1647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Note: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excludes most government employees, railroad employees, and self-employed persons.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1647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Source: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U.S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Census Bureau,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County Business Patterns.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1143000"/>
          </a:xfrm>
          <a:effectLst/>
        </p:spPr>
        <p:txBody>
          <a:bodyPr>
            <a:noAutofit/>
          </a:bodyPr>
          <a:lstStyle/>
          <a:p>
            <a:r>
              <a:rPr lang="en-US" sz="3200" dirty="0" smtClean="0"/>
              <a:t>Alabama Establishments by Employment Size and Legal Form of Organization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39603000"/>
              </p:ext>
            </p:extLst>
          </p:nvPr>
        </p:nvGraphicFramePr>
        <p:xfrm>
          <a:off x="457200" y="1562100"/>
          <a:ext cx="8323596" cy="4249813"/>
        </p:xfrm>
        <a:graphic>
          <a:graphicData uri="http://schemas.openxmlformats.org/drawingml/2006/table">
            <a:tbl>
              <a:tblPr/>
              <a:tblGrid>
                <a:gridCol w="17278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71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766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97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96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22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497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7614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6438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927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Employment </a:t>
                      </a:r>
                      <a:r>
                        <a:rPr lang="en-US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size</a:t>
                      </a:r>
                      <a:endParaRPr lang="en-US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8663" marR="8663" marT="86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Corp.</a:t>
                      </a:r>
                    </a:p>
                  </a:txBody>
                  <a:tcPr marL="8663" marR="8663" marT="86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S-Corp.</a:t>
                      </a:r>
                    </a:p>
                  </a:txBody>
                  <a:tcPr marL="8663" marR="8663" marT="86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Sole Partner-ships</a:t>
                      </a:r>
                      <a:endParaRPr lang="en-US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Partner-ships</a:t>
                      </a:r>
                      <a:endParaRPr lang="en-US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Non-Profits</a:t>
                      </a:r>
                    </a:p>
                  </a:txBody>
                  <a:tcPr marL="8663" marR="8663" marT="86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Govt.</a:t>
                      </a:r>
                    </a:p>
                  </a:txBody>
                  <a:tcPr marL="8663" marR="8663" marT="86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8663" marR="8663" marT="86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157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99,584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28,682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37,856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11,465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11,941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9,207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230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157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to 4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49,082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9,845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19,548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8,680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6,103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4,725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157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to 9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21,128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7,051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7,946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1,742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2,181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2,080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157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to 19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13,754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5,137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5,219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617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1,606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1,130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157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to 49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9,973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3,883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3,590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280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1,373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825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157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to 99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3,151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1,368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999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428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255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157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to 249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1,718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920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417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185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146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157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to 499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308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157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to 999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121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157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 or more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5166">
                <a:tc gridSpan="9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8764">
                <a:tc gridSpan="9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Source: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U.S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Census Bureau,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County Business Patterns.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9193" y="2130113"/>
            <a:ext cx="8229600" cy="2919291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Center for Business and Economic Research</a:t>
            </a:r>
          </a:p>
          <a:p>
            <a:pPr marL="0" indent="0" algn="ctr">
              <a:buNone/>
            </a:pPr>
            <a:r>
              <a:rPr lang="en-US" dirty="0" smtClean="0"/>
              <a:t>Box 870221</a:t>
            </a:r>
          </a:p>
          <a:p>
            <a:pPr marL="0" indent="0" algn="ctr">
              <a:buNone/>
            </a:pPr>
            <a:r>
              <a:rPr lang="en-US" dirty="0" smtClean="0"/>
              <a:t>Tuscaloosa, Alabama 35487-0221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376092"/>
                </a:solidFill>
              </a:rPr>
              <a:t>cber.culverhouse.ua.edu</a:t>
            </a:r>
            <a:endParaRPr lang="en-US" dirty="0" smtClean="0">
              <a:solidFill>
                <a:srgbClr val="37609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1835868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Thank You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79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C8D6EEB9-19F9-534B-8B4D-979BA61C0DD3}" vid="{99259AC2-A33D-7F45-8B61-C42A18B9BD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PPT-Template2_CBER</Template>
  <TotalTime>2269</TotalTime>
  <Words>646</Words>
  <Application>Microsoft Office PowerPoint</Application>
  <PresentationFormat>On-screen Show (4:3)</PresentationFormat>
  <Paragraphs>281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Bitmap Image</vt:lpstr>
      <vt:lpstr>Report on the State of Microbusiness in Alabama</vt:lpstr>
      <vt:lpstr>Establishments by Employment Size</vt:lpstr>
      <vt:lpstr>Establishments with 1 to 4 Employees</vt:lpstr>
      <vt:lpstr>Micro-establishments by NAICS Sector </vt:lpstr>
      <vt:lpstr>Alabama Establishments by Employment Size Paid Employees and Payroll</vt:lpstr>
      <vt:lpstr>Alabama Establishments by Employment Size and Legal Form of Organization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Microbusiness  Data Update</dc:title>
  <dc:creator>Microsoft Office User</dc:creator>
  <cp:lastModifiedBy>APS LLC OFFICE PC</cp:lastModifiedBy>
  <cp:revision>41</cp:revision>
  <cp:lastPrinted>2018-08-27T14:21:29Z</cp:lastPrinted>
  <dcterms:created xsi:type="dcterms:W3CDTF">2017-09-12T17:38:26Z</dcterms:created>
  <dcterms:modified xsi:type="dcterms:W3CDTF">2019-09-18T21:49:51Z</dcterms:modified>
</cp:coreProperties>
</file>